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405" r:id="rId3"/>
    <p:sldId id="434" r:id="rId4"/>
    <p:sldId id="418" r:id="rId5"/>
    <p:sldId id="430" r:id="rId6"/>
    <p:sldId id="431" r:id="rId7"/>
    <p:sldId id="432" r:id="rId8"/>
    <p:sldId id="433" r:id="rId9"/>
    <p:sldId id="421" r:id="rId10"/>
    <p:sldId id="424" r:id="rId11"/>
    <p:sldId id="429" r:id="rId12"/>
    <p:sldId id="428" r:id="rId13"/>
    <p:sldId id="427" r:id="rId14"/>
    <p:sldId id="426" r:id="rId15"/>
    <p:sldId id="39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Murphy" initials="JM" lastIdx="4" clrIdx="0">
    <p:extLst>
      <p:ext uri="{19B8F6BF-5375-455C-9EA6-DF929625EA0E}">
        <p15:presenceInfo xmlns:p15="http://schemas.microsoft.com/office/powerpoint/2012/main" userId="S-1-5-21-1117111328-775253203-3834896100-22670" providerId="AD"/>
      </p:ext>
    </p:extLst>
  </p:cmAuthor>
  <p:cmAuthor id="2" name="Jamie Clemons" initials="JC" lastIdx="1" clrIdx="1">
    <p:extLst>
      <p:ext uri="{19B8F6BF-5375-455C-9EA6-DF929625EA0E}">
        <p15:presenceInfo xmlns:p15="http://schemas.microsoft.com/office/powerpoint/2012/main" userId="S-1-5-21-1117111328-775253203-3834896100-18552" providerId="AD"/>
      </p:ext>
    </p:extLst>
  </p:cmAuthor>
  <p:cmAuthor id="3" name="Eric Lines" initials="EL" lastIdx="1" clrIdx="2">
    <p:extLst>
      <p:ext uri="{19B8F6BF-5375-455C-9EA6-DF929625EA0E}">
        <p15:presenceInfo xmlns:p15="http://schemas.microsoft.com/office/powerpoint/2012/main" userId="S-1-5-21-1117111328-775253203-3834896100-13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01" autoAdjust="0"/>
  </p:normalViewPr>
  <p:slideViewPr>
    <p:cSldViewPr snapToGrid="0">
      <p:cViewPr varScale="1">
        <p:scale>
          <a:sx n="109" d="100"/>
          <a:sy n="109" d="100"/>
        </p:scale>
        <p:origin x="1656" y="102"/>
      </p:cViewPr>
      <p:guideLst>
        <p:guide orient="horz" pos="2160"/>
        <p:guide pos="2880"/>
      </p:guideLst>
    </p:cSldViewPr>
  </p:slideViewPr>
  <p:notesTextViewPr>
    <p:cViewPr>
      <p:scale>
        <a:sx n="1" d="1"/>
        <a:sy n="1" d="1"/>
      </p:scale>
      <p:origin x="0" y="0"/>
    </p:cViewPr>
  </p:notesTextViewPr>
  <p:notesViewPr>
    <p:cSldViewPr snapToGrid="0">
      <p:cViewPr varScale="1">
        <p:scale>
          <a:sx n="89" d="100"/>
          <a:sy n="89" d="100"/>
        </p:scale>
        <p:origin x="-36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2" tIns="46587" rIns="93172" bIns="46587" rtlCol="0"/>
          <a:lstStyle>
            <a:lvl1pPr algn="r">
              <a:defRPr sz="1200"/>
            </a:lvl1pPr>
          </a:lstStyle>
          <a:p>
            <a:fld id="{AE7D7D92-F69F-4E30-8901-36F8194AFABF}" type="datetimeFigureOut">
              <a:rPr lang="en-US" smtClean="0"/>
              <a:t>9/8/2015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2" tIns="46587" rIns="93172" bIns="46587" rtlCol="0" anchor="b"/>
          <a:lstStyle>
            <a:lvl1pPr algn="r">
              <a:defRPr sz="1200"/>
            </a:lvl1pPr>
          </a:lstStyle>
          <a:p>
            <a:fld id="{559F2F50-C115-463F-982A-1C4E0C21E993}" type="slidenum">
              <a:rPr lang="en-US" smtClean="0"/>
              <a:t>‹#›</a:t>
            </a:fld>
            <a:endParaRPr lang="en-US" dirty="0"/>
          </a:p>
        </p:txBody>
      </p:sp>
    </p:spTree>
    <p:extLst>
      <p:ext uri="{BB962C8B-B14F-4D97-AF65-F5344CB8AC3E}">
        <p14:creationId xmlns:p14="http://schemas.microsoft.com/office/powerpoint/2010/main" val="384916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F2F50-C115-463F-982A-1C4E0C21E993}" type="slidenum">
              <a:rPr lang="en-US" smtClean="0"/>
              <a:t>1</a:t>
            </a:fld>
            <a:endParaRPr lang="en-US" dirty="0"/>
          </a:p>
        </p:txBody>
      </p:sp>
    </p:spTree>
    <p:extLst>
      <p:ext uri="{BB962C8B-B14F-4D97-AF65-F5344CB8AC3E}">
        <p14:creationId xmlns:p14="http://schemas.microsoft.com/office/powerpoint/2010/main" val="300796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9" name="Title 8"/>
          <p:cNvSpPr>
            <a:spLocks noGrp="1"/>
          </p:cNvSpPr>
          <p:nvPr>
            <p:ph type="ctrTitle"/>
          </p:nvPr>
        </p:nvSpPr>
        <p:spPr>
          <a:xfrm>
            <a:off x="685800" y="1752607"/>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1575456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47344"/>
            <a:ext cx="8915400" cy="415498"/>
          </a:xfrm>
          <a:prstGeom prst="rect">
            <a:avLst/>
          </a:prstGeom>
        </p:spPr>
        <p:txBody>
          <a:bodyPr vert="horz" lIns="91440" tIns="45720" rIns="91440" bIns="45720" rtlCol="0" anchor="ctr">
            <a:spAutoFit/>
          </a:bodyPr>
          <a:lstStyle>
            <a:lvl1pPr>
              <a:defRPr kumimoji="0" lang="en-US" sz="2100"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228594" indent="-228594" algn="l" defTabSz="914377" rtl="0" eaLnBrk="0" fontAlgn="base" latinLnBrk="0" hangingPunct="0">
              <a:spcBef>
                <a:spcPts val="600"/>
              </a:spcBef>
              <a:buClr>
                <a:srgbClr val="02703F"/>
              </a:buClr>
              <a:buSzPct val="150000"/>
              <a:buFontTx/>
              <a:buBlip>
                <a:blip r:embed="rId2"/>
              </a:buBlip>
              <a:defRPr lang="en-US" sz="1400" kern="1200" baseline="0" dirty="0" smtClean="0">
                <a:solidFill>
                  <a:srgbClr val="000000"/>
                </a:solidFill>
                <a:latin typeface="+mn-lt"/>
                <a:ea typeface="+mn-ea"/>
                <a:cs typeface="+mn-cs"/>
              </a:defRPr>
            </a:lvl1pPr>
            <a:lvl2pPr marL="393182" indent="0">
              <a:buNone/>
              <a:defRPr sz="1400"/>
            </a:lvl2pPr>
            <a:extLst/>
          </a:lstStyle>
          <a:p>
            <a:pPr lvl="0" eaLnBrk="1" latinLnBrk="0" hangingPunct="1"/>
            <a:r>
              <a:rPr kumimoji="0" lang="en-US" dirty="0" smtClean="0"/>
              <a:t>First Level</a:t>
            </a:r>
          </a:p>
          <a:p>
            <a:pPr marL="400041" lvl="1" indent="-171446" algn="l" defTabSz="914377" rtl="0" eaLnBrk="0" fontAlgn="base" latinLnBrk="0" hangingPunct="0">
              <a:spcBef>
                <a:spcPts val="600"/>
              </a:spcBef>
              <a:buClr>
                <a:srgbClr val="02703F"/>
              </a:buClr>
              <a:buSzPct val="150000"/>
              <a:buFont typeface="Arial" pitchFamily="34" charset="0"/>
              <a:buChar char="–"/>
            </a:pPr>
            <a:r>
              <a:rPr kumimoji="0" lang="en-US" dirty="0" smtClean="0"/>
              <a:t>Second level</a:t>
            </a:r>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101871" tIns="50935" rIns="101871" bIns="50935" anchor="ctr"/>
          <a:lstStyle/>
          <a:p>
            <a:pPr>
              <a:defRPr/>
            </a:pPr>
            <a:endParaRPr lang="en-US" sz="1800" dirty="0">
              <a:solidFill>
                <a:prstClr val="black"/>
              </a:solidFill>
              <a:latin typeface="Arial" pitchFamily="24" charset="0"/>
            </a:endParaRPr>
          </a:p>
        </p:txBody>
      </p:sp>
    </p:spTree>
    <p:extLst>
      <p:ext uri="{BB962C8B-B14F-4D97-AF65-F5344CB8AC3E}">
        <p14:creationId xmlns:p14="http://schemas.microsoft.com/office/powerpoint/2010/main" val="2482923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51"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l="6329" t="13607" r="17722" b="949"/>
          <a:stretch/>
        </p:blipFill>
        <p:spPr>
          <a:xfrm>
            <a:off x="0" y="0"/>
            <a:ext cx="9144000" cy="6858000"/>
          </a:xfrm>
          <a:prstGeom prst="rect">
            <a:avLst/>
          </a:prstGeom>
        </p:spPr>
      </p:pic>
      <p:sp>
        <p:nvSpPr>
          <p:cNvPr id="53" name="Rectangle 52"/>
          <p:cNvSpPr/>
          <p:nvPr/>
        </p:nvSpPr>
        <p:spPr>
          <a:xfrm>
            <a:off x="0" y="-8315"/>
            <a:ext cx="9144000" cy="686631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4"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black">
                    <a:lumMod val="75000"/>
                    <a:lumOff val="25000"/>
                  </a:prstClr>
                </a:solidFill>
              </a:rPr>
              <a:pPr/>
              <a:t>‹#›</a:t>
            </a:fld>
            <a:endParaRPr lang="en-US" sz="1000" dirty="0">
              <a:solidFill>
                <a:prstClr val="black">
                  <a:lumMod val="75000"/>
                  <a:lumOff val="25000"/>
                </a:prstClr>
              </a:solidFill>
            </a:endParaRPr>
          </a:p>
        </p:txBody>
      </p:sp>
      <p:sp>
        <p:nvSpPr>
          <p:cNvPr id="55" name="Rectangle 54"/>
          <p:cNvSpPr/>
          <p:nvPr/>
        </p:nvSpPr>
        <p:spPr>
          <a:xfrm>
            <a:off x="357554" y="0"/>
            <a:ext cx="33528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6656514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2300"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228594" indent="-228594" algn="l" defTabSz="914377" rtl="0" eaLnBrk="0" fontAlgn="base" latinLnBrk="0" hangingPunct="0">
              <a:spcBef>
                <a:spcPts val="600"/>
              </a:spcBef>
              <a:buClr>
                <a:srgbClr val="02703F"/>
              </a:buClr>
              <a:buSzPct val="150000"/>
              <a:buFontTx/>
              <a:buBlip>
                <a:blip r:embed="rId2"/>
              </a:buBlip>
              <a:defRPr lang="en-US" sz="1400" kern="1200" baseline="0" dirty="0" smtClean="0">
                <a:solidFill>
                  <a:srgbClr val="000000"/>
                </a:solidFill>
                <a:latin typeface="+mn-lt"/>
                <a:ea typeface="+mn-ea"/>
                <a:cs typeface="+mn-cs"/>
              </a:defRPr>
            </a:lvl1pPr>
            <a:lvl2pPr marL="393182" indent="0">
              <a:buNone/>
              <a:defRPr sz="1400"/>
            </a:lvl2pPr>
            <a:extLst/>
          </a:lstStyle>
          <a:p>
            <a:pPr lvl="0" eaLnBrk="1" latinLnBrk="0" hangingPunct="1"/>
            <a:r>
              <a:rPr kumimoji="0" lang="en-US" dirty="0" smtClean="0"/>
              <a:t>First Level</a:t>
            </a:r>
          </a:p>
          <a:p>
            <a:pPr marL="400041" lvl="1" indent="-171446" algn="l" defTabSz="914377" rtl="0" eaLnBrk="0" fontAlgn="base" latinLnBrk="0" hangingPunct="0">
              <a:spcBef>
                <a:spcPts val="600"/>
              </a:spcBef>
              <a:buClr>
                <a:srgbClr val="02703F"/>
              </a:buClr>
              <a:buSzPct val="150000"/>
              <a:buFont typeface="Arial" pitchFamily="34" charset="0"/>
              <a:buChar char="–"/>
            </a:pPr>
            <a:r>
              <a:rPr kumimoji="0" lang="en-US" dirty="0" smtClean="0"/>
              <a:t>Second level</a:t>
            </a:r>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101871" tIns="50935" rIns="101871" bIns="50935" anchor="ctr"/>
          <a:lstStyle/>
          <a:p>
            <a:pPr>
              <a:defRPr/>
            </a:pPr>
            <a:endParaRPr lang="en-US" sz="1800" dirty="0">
              <a:solidFill>
                <a:prstClr val="black"/>
              </a:solidFill>
              <a:latin typeface="Arial" pitchFamily="24" charset="0"/>
            </a:endParaRPr>
          </a:p>
        </p:txBody>
      </p:sp>
    </p:spTree>
    <p:extLst>
      <p:ext uri="{BB962C8B-B14F-4D97-AF65-F5344CB8AC3E}">
        <p14:creationId xmlns:p14="http://schemas.microsoft.com/office/powerpoint/2010/main" val="12060640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2300"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228594" indent="-228594" algn="l" defTabSz="914377" rtl="0" eaLnBrk="0" fontAlgn="base" latinLnBrk="0" hangingPunct="0">
              <a:spcBef>
                <a:spcPts val="600"/>
              </a:spcBef>
              <a:buClr>
                <a:srgbClr val="02703F"/>
              </a:buClr>
              <a:buSzPct val="150000"/>
              <a:buFontTx/>
              <a:buBlip>
                <a:blip r:embed="rId2"/>
              </a:buBlip>
              <a:defRPr lang="en-US" sz="1400" kern="1200" baseline="0" dirty="0" smtClean="0">
                <a:solidFill>
                  <a:srgbClr val="000000"/>
                </a:solidFill>
                <a:latin typeface="+mn-lt"/>
                <a:ea typeface="+mn-ea"/>
                <a:cs typeface="+mn-cs"/>
              </a:defRPr>
            </a:lvl1pPr>
            <a:lvl2pPr marL="393182" indent="0">
              <a:buNone/>
              <a:defRPr sz="1400"/>
            </a:lvl2pPr>
            <a:extLst/>
          </a:lstStyle>
          <a:p>
            <a:pPr lvl="0" eaLnBrk="1" latinLnBrk="0" hangingPunct="1"/>
            <a:r>
              <a:rPr kumimoji="0" lang="en-US" dirty="0" smtClean="0"/>
              <a:t>First Level</a:t>
            </a:r>
          </a:p>
          <a:p>
            <a:pPr marL="400041" lvl="1" indent="-171446" algn="l" defTabSz="914377" rtl="0" eaLnBrk="0" fontAlgn="base" latinLnBrk="0" hangingPunct="0">
              <a:spcBef>
                <a:spcPts val="600"/>
              </a:spcBef>
              <a:buClr>
                <a:srgbClr val="02703F"/>
              </a:buClr>
              <a:buSzPct val="150000"/>
              <a:buFont typeface="Arial" pitchFamily="34" charset="0"/>
              <a:buChar char="–"/>
            </a:pPr>
            <a:r>
              <a:rPr kumimoji="0" lang="en-US" dirty="0" smtClean="0"/>
              <a:t>Second level</a:t>
            </a:r>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101871" tIns="50935" rIns="101871" bIns="50935" anchor="ctr"/>
          <a:lstStyle/>
          <a:p>
            <a:pPr>
              <a:defRPr/>
            </a:pPr>
            <a:endParaRPr lang="en-US" sz="1800" dirty="0">
              <a:solidFill>
                <a:prstClr val="black"/>
              </a:solidFill>
              <a:latin typeface="Arial" pitchFamily="24" charset="0"/>
            </a:endParaRPr>
          </a:p>
        </p:txBody>
      </p:sp>
    </p:spTree>
    <p:extLst>
      <p:ext uri="{BB962C8B-B14F-4D97-AF65-F5344CB8AC3E}">
        <p14:creationId xmlns:p14="http://schemas.microsoft.com/office/powerpoint/2010/main" val="727832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A383C-BA04-41E4-B2B3-4712749B9C64}" type="datetimeFigureOut">
              <a:rPr lang="en-US" smtClean="0">
                <a:solidFill>
                  <a:prstClr val="black"/>
                </a:solidFill>
              </a:rPr>
              <a:pPr/>
              <a:t>9/8/2015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6D326333-3B62-450B-BF98-592C7B76E83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9584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1575"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171450" indent="-171450" algn="l" defTabSz="685800" rtl="0" eaLnBrk="0" fontAlgn="base" latinLnBrk="0" hangingPunct="0">
              <a:spcBef>
                <a:spcPts val="450"/>
              </a:spcBef>
              <a:buClr>
                <a:srgbClr val="02703F"/>
              </a:buClr>
              <a:buSzPct val="150000"/>
              <a:buFontTx/>
              <a:buBlip>
                <a:blip r:embed="rId2"/>
              </a:buBlip>
              <a:defRPr lang="en-US" sz="1050" kern="1200" baseline="0" dirty="0" smtClean="0">
                <a:solidFill>
                  <a:srgbClr val="000000"/>
                </a:solidFill>
                <a:latin typeface="+mn-lt"/>
                <a:ea typeface="+mn-ea"/>
                <a:cs typeface="+mn-cs"/>
              </a:defRPr>
            </a:lvl1pPr>
            <a:lvl2pPr marL="294894" indent="0">
              <a:buNone/>
              <a:defRPr sz="1050"/>
            </a:lvl2pPr>
            <a:extLst/>
          </a:lstStyle>
          <a:p>
            <a:pPr lvl="0" eaLnBrk="1" latinLnBrk="0" hangingPunct="1"/>
            <a:r>
              <a:rPr kumimoji="0" lang="en-US" dirty="0" smtClean="0"/>
              <a:t>First Level</a:t>
            </a:r>
          </a:p>
          <a:p>
            <a:pPr marL="300038" lvl="1" indent="-128588" algn="l" defTabSz="685800" rtl="0" eaLnBrk="0" fontAlgn="base" latinLnBrk="0" hangingPunct="0">
              <a:spcBef>
                <a:spcPts val="450"/>
              </a:spcBef>
              <a:buClr>
                <a:srgbClr val="02703F"/>
              </a:buClr>
              <a:buSzPct val="150000"/>
              <a:buFont typeface="Arial" pitchFamily="34" charset="0"/>
              <a:buChar char="–"/>
            </a:pPr>
            <a:r>
              <a:rPr kumimoji="0" lang="en-US" dirty="0" smtClean="0"/>
              <a:t>Second level</a:t>
            </a:r>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750" smtClean="0"/>
              <a:pPr/>
              <a:t>‹#›</a:t>
            </a:fld>
            <a:endParaRPr lang="en-US" sz="750" dirty="0"/>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76403" tIns="38201" rIns="76403" bIns="38201" anchor="ctr"/>
          <a:lstStyle/>
          <a:p>
            <a:pPr>
              <a:defRPr/>
            </a:pPr>
            <a:endParaRPr lang="en-US" sz="1350" dirty="0">
              <a:solidFill>
                <a:prstClr val="black"/>
              </a:solidFill>
              <a:latin typeface="Arial" pitchFamily="24" charset="0"/>
            </a:endParaRPr>
          </a:p>
        </p:txBody>
      </p:sp>
    </p:spTree>
    <p:extLst>
      <p:ext uri="{BB962C8B-B14F-4D97-AF65-F5344CB8AC3E}">
        <p14:creationId xmlns:p14="http://schemas.microsoft.com/office/powerpoint/2010/main" val="12519275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1575"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171450" indent="-171450" algn="l" defTabSz="685800" rtl="0" eaLnBrk="0" fontAlgn="base" latinLnBrk="0" hangingPunct="0">
              <a:spcBef>
                <a:spcPts val="450"/>
              </a:spcBef>
              <a:buClr>
                <a:srgbClr val="02703F"/>
              </a:buClr>
              <a:buSzPct val="150000"/>
              <a:buFontTx/>
              <a:buBlip>
                <a:blip r:embed="rId2"/>
              </a:buBlip>
              <a:defRPr lang="en-US" sz="1050" kern="1200" baseline="0" dirty="0" smtClean="0">
                <a:solidFill>
                  <a:srgbClr val="000000"/>
                </a:solidFill>
                <a:latin typeface="+mn-lt"/>
                <a:ea typeface="+mn-ea"/>
                <a:cs typeface="+mn-cs"/>
              </a:defRPr>
            </a:lvl1pPr>
            <a:lvl2pPr marL="294894" indent="0">
              <a:buNone/>
              <a:defRPr sz="1050"/>
            </a:lvl2pPr>
            <a:extLst/>
          </a:lstStyle>
          <a:p>
            <a:pPr lvl="0" eaLnBrk="1" latinLnBrk="0" hangingPunct="1"/>
            <a:r>
              <a:rPr kumimoji="0" lang="en-US" dirty="0" smtClean="0"/>
              <a:t>First Level</a:t>
            </a:r>
          </a:p>
          <a:p>
            <a:pPr marL="300038" lvl="1" indent="-128588" algn="l" defTabSz="685800" rtl="0" eaLnBrk="0" fontAlgn="base" latinLnBrk="0" hangingPunct="0">
              <a:spcBef>
                <a:spcPts val="450"/>
              </a:spcBef>
              <a:buClr>
                <a:srgbClr val="02703F"/>
              </a:buClr>
              <a:buSzPct val="150000"/>
              <a:buFont typeface="Arial" pitchFamily="34" charset="0"/>
              <a:buChar char="–"/>
            </a:pPr>
            <a:r>
              <a:rPr kumimoji="0" lang="en-US" dirty="0" smtClean="0"/>
              <a:t>Second level</a:t>
            </a:r>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750" smtClean="0"/>
              <a:pPr/>
              <a:t>‹#›</a:t>
            </a:fld>
            <a:endParaRPr lang="en-US" sz="750" dirty="0"/>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76403" tIns="38201" rIns="76403" bIns="38201" anchor="ctr"/>
          <a:lstStyle/>
          <a:p>
            <a:pPr>
              <a:defRPr/>
            </a:pPr>
            <a:endParaRPr lang="en-US" sz="1350" dirty="0">
              <a:solidFill>
                <a:prstClr val="black"/>
              </a:solidFill>
              <a:latin typeface="Arial" pitchFamily="24" charset="0"/>
            </a:endParaRPr>
          </a:p>
        </p:txBody>
      </p:sp>
    </p:spTree>
    <p:extLst>
      <p:ext uri="{BB962C8B-B14F-4D97-AF65-F5344CB8AC3E}">
        <p14:creationId xmlns:p14="http://schemas.microsoft.com/office/powerpoint/2010/main" val="3190020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1575"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171450" indent="-171450" algn="l" defTabSz="685800" rtl="0" eaLnBrk="0" fontAlgn="base" latinLnBrk="0" hangingPunct="0">
              <a:spcBef>
                <a:spcPts val="450"/>
              </a:spcBef>
              <a:buClr>
                <a:srgbClr val="02703F"/>
              </a:buClr>
              <a:buSzPct val="150000"/>
              <a:buFontTx/>
              <a:buBlip>
                <a:blip r:embed="rId2"/>
              </a:buBlip>
              <a:defRPr lang="en-US" sz="1050" kern="1200" baseline="0" dirty="0" smtClean="0">
                <a:solidFill>
                  <a:srgbClr val="000000"/>
                </a:solidFill>
                <a:latin typeface="+mn-lt"/>
                <a:ea typeface="+mn-ea"/>
                <a:cs typeface="+mn-cs"/>
              </a:defRPr>
            </a:lvl1pPr>
            <a:lvl2pPr marL="294894" indent="0">
              <a:buNone/>
              <a:defRPr sz="1050"/>
            </a:lvl2pPr>
            <a:extLst/>
          </a:lstStyle>
          <a:p>
            <a:pPr lvl="0" eaLnBrk="1" latinLnBrk="0" hangingPunct="1"/>
            <a:r>
              <a:rPr kumimoji="0" lang="en-US" dirty="0" smtClean="0"/>
              <a:t>First Level</a:t>
            </a:r>
          </a:p>
          <a:p>
            <a:pPr marL="300038" lvl="1" indent="-128588" algn="l" defTabSz="685800" rtl="0" eaLnBrk="0" fontAlgn="base" latinLnBrk="0" hangingPunct="0">
              <a:spcBef>
                <a:spcPts val="450"/>
              </a:spcBef>
              <a:buClr>
                <a:srgbClr val="02703F"/>
              </a:buClr>
              <a:buSzPct val="150000"/>
              <a:buFont typeface="Arial" pitchFamily="34" charset="0"/>
              <a:buChar char="–"/>
            </a:pPr>
            <a:r>
              <a:rPr kumimoji="0" lang="en-US" dirty="0" smtClean="0"/>
              <a:t>Second level</a:t>
            </a:r>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750" smtClean="0"/>
              <a:pPr/>
              <a:t>‹#›</a:t>
            </a:fld>
            <a:endParaRPr lang="en-US" sz="750" dirty="0"/>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76403" tIns="38201" rIns="76403" bIns="38201" anchor="ctr"/>
          <a:lstStyle/>
          <a:p>
            <a:pPr>
              <a:defRPr/>
            </a:pPr>
            <a:endParaRPr lang="en-US" sz="1350" dirty="0">
              <a:solidFill>
                <a:prstClr val="black"/>
              </a:solidFill>
              <a:latin typeface="Arial" pitchFamily="24" charset="0"/>
            </a:endParaRPr>
          </a:p>
        </p:txBody>
      </p:sp>
    </p:spTree>
    <p:extLst>
      <p:ext uri="{BB962C8B-B14F-4D97-AF65-F5344CB8AC3E}">
        <p14:creationId xmlns:p14="http://schemas.microsoft.com/office/powerpoint/2010/main" val="17152526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1575"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171450" indent="-171450" algn="l" defTabSz="685800" rtl="0" eaLnBrk="0" fontAlgn="base" latinLnBrk="0" hangingPunct="0">
              <a:spcBef>
                <a:spcPts val="450"/>
              </a:spcBef>
              <a:buClr>
                <a:srgbClr val="02703F"/>
              </a:buClr>
              <a:buSzPct val="150000"/>
              <a:buFontTx/>
              <a:buBlip>
                <a:blip r:embed="rId2"/>
              </a:buBlip>
              <a:defRPr lang="en-US" sz="1050" kern="1200" baseline="0" dirty="0" smtClean="0">
                <a:solidFill>
                  <a:srgbClr val="000000"/>
                </a:solidFill>
                <a:latin typeface="+mn-lt"/>
                <a:ea typeface="+mn-ea"/>
                <a:cs typeface="+mn-cs"/>
              </a:defRPr>
            </a:lvl1pPr>
            <a:lvl2pPr marL="294894" indent="0">
              <a:buNone/>
              <a:defRPr sz="1050"/>
            </a:lvl2pPr>
            <a:extLst/>
          </a:lstStyle>
          <a:p>
            <a:pPr lvl="0" eaLnBrk="1" latinLnBrk="0" hangingPunct="1"/>
            <a:r>
              <a:rPr kumimoji="0" lang="en-US" dirty="0" smtClean="0"/>
              <a:t>First Level</a:t>
            </a:r>
          </a:p>
          <a:p>
            <a:pPr marL="300038" lvl="1" indent="-128588" algn="l" defTabSz="685800" rtl="0" eaLnBrk="0" fontAlgn="base" latinLnBrk="0" hangingPunct="0">
              <a:spcBef>
                <a:spcPts val="450"/>
              </a:spcBef>
              <a:buClr>
                <a:srgbClr val="02703F"/>
              </a:buClr>
              <a:buSzPct val="150000"/>
              <a:buFont typeface="Arial" pitchFamily="34" charset="0"/>
              <a:buChar char="–"/>
            </a:pPr>
            <a:r>
              <a:rPr kumimoji="0" lang="en-US" dirty="0" smtClean="0"/>
              <a:t>Second level</a:t>
            </a:r>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a:p>
            <a:pPr marL="466344" lvl="1" indent="-171450" algn="l" defTabSz="685800" rtl="0" eaLnBrk="1" fontAlgn="base" latinLnBrk="0" hangingPunct="1">
              <a:spcBef>
                <a:spcPts val="450"/>
              </a:spcBef>
              <a:buClr>
                <a:srgbClr val="02703F"/>
              </a:buClr>
              <a:buSzPct val="150000"/>
              <a:buFont typeface="Verdana"/>
              <a:buChar char="◦"/>
            </a:pPr>
            <a:endParaRPr kumimoji="0" lang="en-US" dirty="0"/>
          </a:p>
          <a:p>
            <a:pPr marL="466344" lvl="1" indent="-171450" algn="l" defTabSz="685800" rtl="0" eaLnBrk="1" fontAlgn="base" latinLnBrk="0" hangingPunct="1">
              <a:spcBef>
                <a:spcPts val="45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750" smtClean="0"/>
              <a:pPr/>
              <a:t>‹#›</a:t>
            </a:fld>
            <a:endParaRPr lang="en-US" sz="750" dirty="0"/>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76403" tIns="38201" rIns="76403" bIns="38201" anchor="ctr"/>
          <a:lstStyle/>
          <a:p>
            <a:pPr>
              <a:defRPr/>
            </a:pPr>
            <a:endParaRPr lang="en-US" sz="1350" dirty="0">
              <a:solidFill>
                <a:prstClr val="black"/>
              </a:solidFill>
              <a:latin typeface="Arial" pitchFamily="24" charset="0"/>
            </a:endParaRPr>
          </a:p>
        </p:txBody>
      </p:sp>
    </p:spTree>
    <p:extLst>
      <p:ext uri="{BB962C8B-B14F-4D97-AF65-F5344CB8AC3E}">
        <p14:creationId xmlns:p14="http://schemas.microsoft.com/office/powerpoint/2010/main" val="3420023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2758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30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144430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1605183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12670968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61132" b="32500"/>
          <a:stretch/>
        </p:blipFill>
        <p:spPr>
          <a:xfrm>
            <a:off x="0" y="6477000"/>
            <a:ext cx="9144000" cy="388144"/>
          </a:xfrm>
          <a:prstGeom prst="rect">
            <a:avLst/>
          </a:prstGeom>
        </p:spPr>
      </p:pic>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
        <p:nvSpPr>
          <p:cNvPr id="15" name="Rectangle 14"/>
          <p:cNvSpPr/>
          <p:nvPr/>
        </p:nvSpPr>
        <p:spPr>
          <a:xfrm>
            <a:off x="0" y="6477000"/>
            <a:ext cx="9144000" cy="388144"/>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8"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
        <p:nvSpPr>
          <p:cNvPr id="11" name="TextBox 10"/>
          <p:cNvSpPr txBox="1"/>
          <p:nvPr/>
        </p:nvSpPr>
        <p:spPr>
          <a:xfrm>
            <a:off x="152403" y="6536696"/>
            <a:ext cx="4873343" cy="261610"/>
          </a:xfrm>
          <a:prstGeom prst="rect">
            <a:avLst/>
          </a:prstGeom>
          <a:noFill/>
        </p:spPr>
        <p:txBody>
          <a:bodyPr wrap="square" rtlCol="0">
            <a:spAutoFit/>
          </a:bodyPr>
          <a:lstStyle/>
          <a:p>
            <a:r>
              <a:rPr lang="en-US" sz="1100" dirty="0">
                <a:solidFill>
                  <a:prstClr val="white"/>
                </a:solidFill>
                <a:latin typeface="Tahoma" panose="020B0604030504040204" pitchFamily="34" charset="0"/>
                <a:ea typeface="Tahoma" panose="020B0604030504040204" pitchFamily="34" charset="0"/>
                <a:cs typeface="Tahoma" panose="020B0604030504040204" pitchFamily="34" charset="0"/>
              </a:rPr>
              <a:t>We Bring People and Cars Together.</a:t>
            </a:r>
          </a:p>
        </p:txBody>
      </p:sp>
    </p:spTree>
    <p:extLst>
      <p:ext uri="{BB962C8B-B14F-4D97-AF65-F5344CB8AC3E}">
        <p14:creationId xmlns:p14="http://schemas.microsoft.com/office/powerpoint/2010/main" val="776581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1034743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6"/>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Tree>
    <p:extLst>
      <p:ext uri="{BB962C8B-B14F-4D97-AF65-F5344CB8AC3E}">
        <p14:creationId xmlns:p14="http://schemas.microsoft.com/office/powerpoint/2010/main" val="28129312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1"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l="6329" t="13607" r="17722" b="949"/>
          <a:stretch/>
        </p:blipFill>
        <p:spPr>
          <a:xfrm>
            <a:off x="0" y="0"/>
            <a:ext cx="9144000" cy="6858000"/>
          </a:xfrm>
          <a:prstGeom prst="rect">
            <a:avLst/>
          </a:prstGeom>
        </p:spPr>
      </p:pic>
      <p:sp>
        <p:nvSpPr>
          <p:cNvPr id="53" name="Rectangle 52"/>
          <p:cNvSpPr/>
          <p:nvPr/>
        </p:nvSpPr>
        <p:spPr>
          <a:xfrm>
            <a:off x="0" y="-8315"/>
            <a:ext cx="9144000" cy="686631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4"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black">
                    <a:lumMod val="75000"/>
                    <a:lumOff val="25000"/>
                  </a:prstClr>
                </a:solidFill>
              </a:rPr>
              <a:pPr/>
              <a:t>‹#›</a:t>
            </a:fld>
            <a:endParaRPr lang="en-US" sz="1000" dirty="0">
              <a:solidFill>
                <a:prstClr val="black">
                  <a:lumMod val="75000"/>
                  <a:lumOff val="25000"/>
                </a:prstClr>
              </a:solidFill>
            </a:endParaRPr>
          </a:p>
        </p:txBody>
      </p:sp>
      <p:sp>
        <p:nvSpPr>
          <p:cNvPr id="55" name="Rectangle 54"/>
          <p:cNvSpPr/>
          <p:nvPr/>
        </p:nvSpPr>
        <p:spPr>
          <a:xfrm>
            <a:off x="357554" y="0"/>
            <a:ext cx="33528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8942686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2"/>
          <p:cNvSpPr>
            <a:spLocks noGrp="1"/>
          </p:cNvSpPr>
          <p:nvPr>
            <p:ph type="title"/>
          </p:nvPr>
        </p:nvSpPr>
        <p:spPr>
          <a:xfrm>
            <a:off x="0" y="176784"/>
            <a:ext cx="8915400" cy="356616"/>
          </a:xfrm>
          <a:prstGeom prst="rect">
            <a:avLst/>
          </a:prstGeom>
        </p:spPr>
        <p:txBody>
          <a:bodyPr vert="horz" lIns="91440" tIns="45720" rIns="91440" bIns="45720" rtlCol="0" anchor="ctr">
            <a:normAutofit/>
          </a:bodyPr>
          <a:lstStyle>
            <a:lvl1pPr>
              <a:defRPr kumimoji="0" lang="en-US" sz="2100" b="1" kern="1200" dirty="0">
                <a:solidFill>
                  <a:schemeClr val="accent4">
                    <a:lumMod val="75000"/>
                  </a:schemeClr>
                </a:solidFill>
                <a:effectLst>
                  <a:outerShdw blurRad="31750" dist="25400" dir="5400000" algn="tl" rotWithShape="0">
                    <a:srgbClr val="000000">
                      <a:alpha val="25000"/>
                    </a:srgbClr>
                  </a:outerShdw>
                </a:effectLst>
                <a:latin typeface="+mj-lt"/>
                <a:ea typeface="+mj-ea"/>
                <a:cs typeface="+mj-cs"/>
              </a:defRPr>
            </a:lvl1pPr>
          </a:lstStyle>
          <a:p>
            <a:r>
              <a:rPr lang="en-US" smtClean="0"/>
              <a:t>Click to edit Master title style</a:t>
            </a:r>
            <a:endParaRPr lang="en-US" dirty="0"/>
          </a:p>
        </p:txBody>
      </p:sp>
      <p:sp>
        <p:nvSpPr>
          <p:cNvPr id="8" name="Text Placeholder 29"/>
          <p:cNvSpPr>
            <a:spLocks noGrp="1"/>
          </p:cNvSpPr>
          <p:nvPr>
            <p:ph idx="1" hasCustomPrompt="1"/>
          </p:nvPr>
        </p:nvSpPr>
        <p:spPr>
          <a:xfrm>
            <a:off x="228600" y="1166022"/>
            <a:ext cx="8686800" cy="4525963"/>
          </a:xfrm>
          <a:prstGeom prst="rect">
            <a:avLst/>
          </a:prstGeom>
        </p:spPr>
        <p:txBody>
          <a:bodyPr vert="horz" wrap="square" lIns="91440">
            <a:normAutofit/>
          </a:bodyPr>
          <a:lstStyle>
            <a:lvl1pPr marL="228594" indent="-228594" algn="l" defTabSz="914377" rtl="0" eaLnBrk="0" fontAlgn="base" latinLnBrk="0" hangingPunct="0">
              <a:spcBef>
                <a:spcPts val="600"/>
              </a:spcBef>
              <a:buClr>
                <a:srgbClr val="02703F"/>
              </a:buClr>
              <a:buSzPct val="150000"/>
              <a:buFontTx/>
              <a:buBlip>
                <a:blip r:embed="rId2"/>
              </a:buBlip>
              <a:defRPr lang="en-US" sz="1400" kern="1200" baseline="0" dirty="0" smtClean="0">
                <a:solidFill>
                  <a:srgbClr val="000000"/>
                </a:solidFill>
                <a:latin typeface="+mn-lt"/>
                <a:ea typeface="+mn-ea"/>
                <a:cs typeface="+mn-cs"/>
              </a:defRPr>
            </a:lvl1pPr>
            <a:lvl2pPr marL="393182" indent="0">
              <a:buNone/>
              <a:defRPr sz="1400"/>
            </a:lvl2pPr>
            <a:extLst/>
          </a:lstStyle>
          <a:p>
            <a:pPr lvl="0" eaLnBrk="1" latinLnBrk="0" hangingPunct="1"/>
            <a:r>
              <a:rPr kumimoji="0" lang="en-US" dirty="0" smtClean="0"/>
              <a:t>First Level</a:t>
            </a:r>
          </a:p>
          <a:p>
            <a:pPr marL="400041" lvl="1" indent="-171446" algn="l" defTabSz="914377" rtl="0" eaLnBrk="0" fontAlgn="base" latinLnBrk="0" hangingPunct="0">
              <a:spcBef>
                <a:spcPts val="600"/>
              </a:spcBef>
              <a:buClr>
                <a:srgbClr val="02703F"/>
              </a:buClr>
              <a:buSzPct val="150000"/>
              <a:buFont typeface="Arial" pitchFamily="34" charset="0"/>
              <a:buChar char="–"/>
            </a:pPr>
            <a:r>
              <a:rPr kumimoji="0" lang="en-US" dirty="0" smtClean="0"/>
              <a:t>Second level</a:t>
            </a:r>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p:txBody>
      </p:sp>
      <p:sp>
        <p:nvSpPr>
          <p:cNvPr id="6"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sp>
        <p:nvSpPr>
          <p:cNvPr id="7" name="Line 7"/>
          <p:cNvSpPr>
            <a:spLocks noChangeShapeType="1"/>
          </p:cNvSpPr>
          <p:nvPr/>
        </p:nvSpPr>
        <p:spPr bwMode="auto">
          <a:xfrm>
            <a:off x="-6348" y="533400"/>
            <a:ext cx="9140825" cy="0"/>
          </a:xfrm>
          <a:prstGeom prst="line">
            <a:avLst/>
          </a:prstGeom>
          <a:noFill/>
          <a:ln w="25400" cap="flat" cmpd="sng" algn="ctr">
            <a:solidFill>
              <a:srgbClr val="00653E"/>
            </a:solidFill>
            <a:prstDash val="solid"/>
            <a:round/>
            <a:headEnd type="none" w="med" len="med"/>
            <a:tailEnd type="none" w="med" len="med"/>
          </a:ln>
          <a:effectLst/>
        </p:spPr>
        <p:txBody>
          <a:bodyPr wrap="none" lIns="101871" tIns="50935" rIns="101871" bIns="50935" anchor="ctr"/>
          <a:lstStyle/>
          <a:p>
            <a:pPr>
              <a:defRPr/>
            </a:pPr>
            <a:endParaRPr lang="en-US" sz="1800" dirty="0">
              <a:solidFill>
                <a:prstClr val="black"/>
              </a:solidFill>
              <a:latin typeface="Arial" pitchFamily="24" charset="0"/>
            </a:endParaRPr>
          </a:p>
        </p:txBody>
      </p:sp>
    </p:spTree>
    <p:extLst>
      <p:ext uri="{BB962C8B-B14F-4D97-AF65-F5344CB8AC3E}">
        <p14:creationId xmlns:p14="http://schemas.microsoft.com/office/powerpoint/2010/main" val="3735077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0" cstate="print">
            <a:extLst>
              <a:ext uri="{28A0092B-C50C-407E-A947-70E740481C1C}">
                <a14:useLocalDpi xmlns:a14="http://schemas.microsoft.com/office/drawing/2010/main" val="0"/>
              </a:ext>
            </a:extLst>
          </a:blip>
          <a:srcRect t="61132" b="32500"/>
          <a:stretch/>
        </p:blipFill>
        <p:spPr>
          <a:xfrm>
            <a:off x="0" y="6477000"/>
            <a:ext cx="9144000" cy="388144"/>
          </a:xfrm>
          <a:prstGeom prst="rect">
            <a:avLst/>
          </a:prstGeom>
        </p:spPr>
      </p:pic>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93842"/>
            <a:ext cx="8229600" cy="4525963"/>
          </a:xfrm>
          <a:prstGeom prst="rect">
            <a:avLst/>
          </a:prstGeom>
        </p:spPr>
        <p:txBody>
          <a:bodyPr vert="horz" wrap="square" lIns="91440">
            <a:normAutofit/>
          </a:bodyPr>
          <a:lstStyle>
            <a:extLst/>
          </a:lstStyle>
          <a:p>
            <a:pPr lvl="0" eaLnBrk="1" latinLnBrk="0" hangingPunct="1"/>
            <a:r>
              <a:rPr kumimoji="0" lang="en-US" dirty="0" smtClean="0"/>
              <a:t>Click to edit Master text styles</a:t>
            </a:r>
          </a:p>
          <a:p>
            <a:pPr marL="400041" lvl="1" indent="-171446" algn="l" defTabSz="914377" rtl="0" eaLnBrk="0" fontAlgn="base" latinLnBrk="0" hangingPunct="0">
              <a:spcBef>
                <a:spcPts val="600"/>
              </a:spcBef>
              <a:buClr>
                <a:srgbClr val="02703F"/>
              </a:buClr>
              <a:buSzPct val="150000"/>
              <a:buFont typeface="Arial" pitchFamily="34" charset="0"/>
              <a:buChar char="–"/>
            </a:pPr>
            <a:r>
              <a:rPr kumimoji="0" lang="en-US" dirty="0" smtClean="0"/>
              <a:t> Second level</a:t>
            </a:r>
          </a:p>
          <a:p>
            <a:pPr marL="621776" lvl="1" indent="-228594" algn="l" defTabSz="914377" rtl="0" eaLnBrk="1" fontAlgn="base" latinLnBrk="0" hangingPunct="1">
              <a:spcBef>
                <a:spcPts val="600"/>
              </a:spcBef>
              <a:buClr>
                <a:srgbClr val="02703F"/>
              </a:buClr>
              <a:buSzPct val="150000"/>
              <a:buFont typeface="Verdana"/>
              <a:buChar char="◦"/>
            </a:pPr>
            <a:r>
              <a:rPr kumimoji="0" lang="en-US" dirty="0" smtClean="0"/>
              <a:t>Third level</a:t>
            </a:r>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a:p>
            <a:pPr marL="621776" lvl="1" indent="-228594" algn="l" defTabSz="914377" rtl="0" eaLnBrk="1" fontAlgn="base" latinLnBrk="0" hangingPunct="1">
              <a:spcBef>
                <a:spcPts val="600"/>
              </a:spcBef>
              <a:buClr>
                <a:srgbClr val="02703F"/>
              </a:buClr>
              <a:buSzPct val="150000"/>
              <a:buFont typeface="Verdana"/>
              <a:buChar char="◦"/>
            </a:pPr>
            <a:endParaRPr kumimoji="0" lang="en-US" dirty="0"/>
          </a:p>
          <a:p>
            <a:pPr marL="621776" lvl="1" indent="-228594" algn="l" defTabSz="914377" rtl="0" eaLnBrk="1" fontAlgn="base" latinLnBrk="0" hangingPunct="1">
              <a:spcBef>
                <a:spcPts val="600"/>
              </a:spcBef>
              <a:buClr>
                <a:srgbClr val="02703F"/>
              </a:buClr>
              <a:buSzPct val="150000"/>
              <a:buFont typeface="Verdana"/>
              <a:buChar char="◦"/>
            </a:pPr>
            <a:endParaRPr kumimoji="0" lang="en-US" dirty="0" smtClean="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9F1F24-A247-410D-8DE5-80B32D411CAD}" type="datetimeFigureOut">
              <a:rPr lang="en-US" smtClean="0">
                <a:solidFill>
                  <a:prstClr val="black"/>
                </a:solidFill>
              </a:rPr>
              <a:pPr/>
              <a:t>9/8/2015</a:t>
            </a:fld>
            <a:endParaRPr lang="en-US" dirty="0">
              <a:solidFill>
                <a:prstClr val="black"/>
              </a:solidFill>
            </a:endParaRPr>
          </a:p>
        </p:txBody>
      </p:sp>
      <p:sp>
        <p:nvSpPr>
          <p:cNvPr id="22" name="Footer Placeholder 21"/>
          <p:cNvSpPr>
            <a:spLocks noGrp="1"/>
          </p:cNvSpPr>
          <p:nvPr>
            <p:ph type="ftr" sz="quarter" idx="3"/>
          </p:nvPr>
        </p:nvSpPr>
        <p:spPr>
          <a:xfrm>
            <a:off x="4380075" y="6407950"/>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3" name="Rectangle 2"/>
          <p:cNvSpPr/>
          <p:nvPr/>
        </p:nvSpPr>
        <p:spPr>
          <a:xfrm>
            <a:off x="0" y="6477000"/>
            <a:ext cx="9144000" cy="388144"/>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TextBox 3"/>
          <p:cNvSpPr txBox="1"/>
          <p:nvPr/>
        </p:nvSpPr>
        <p:spPr>
          <a:xfrm>
            <a:off x="680212" y="6544948"/>
            <a:ext cx="4873343" cy="261610"/>
          </a:xfrm>
          <a:prstGeom prst="rect">
            <a:avLst/>
          </a:prstGeom>
          <a:noFill/>
        </p:spPr>
        <p:txBody>
          <a:bodyPr wrap="square" rtlCol="0">
            <a:spAutoFit/>
          </a:bodyPr>
          <a:lstStyle/>
          <a:p>
            <a:r>
              <a:rPr lang="en-US" sz="1100" dirty="0">
                <a:solidFill>
                  <a:prstClr val="white"/>
                </a:solidFill>
                <a:latin typeface="Tahoma" panose="020B0604030504040204" pitchFamily="34" charset="0"/>
                <a:ea typeface="Tahoma" panose="020B0604030504040204" pitchFamily="34" charset="0"/>
                <a:cs typeface="Tahoma" panose="020B0604030504040204" pitchFamily="34" charset="0"/>
              </a:rPr>
              <a:t>DriveTime</a:t>
            </a:r>
          </a:p>
        </p:txBody>
      </p:sp>
      <p:sp>
        <p:nvSpPr>
          <p:cNvPr id="17" name="Slide Number Placeholder 5"/>
          <p:cNvSpPr txBox="1">
            <a:spLocks/>
          </p:cNvSpPr>
          <p:nvPr/>
        </p:nvSpPr>
        <p:spPr>
          <a:xfrm>
            <a:off x="8534400" y="6553200"/>
            <a:ext cx="478632" cy="228600"/>
          </a:xfrm>
          <a:prstGeom prst="rect">
            <a:avLst/>
          </a:prstGeom>
        </p:spPr>
        <p:txBody>
          <a:bodyPr vert="horz" anchor="b"/>
          <a:lstStyle>
            <a:defPPr>
              <a:defRPr lang="en-US"/>
            </a:defPPr>
            <a:lvl1pPr marL="0" algn="r" defTabSz="914400" rtl="0" eaLnBrk="1" latinLnBrk="0" hangingPunct="1">
              <a:defRPr kumimoji="0" sz="10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1252A-5EE6-4BFC-9344-E6C01238E436}" type="slidenum">
              <a:rPr lang="en-US" sz="1000" smtClean="0">
                <a:solidFill>
                  <a:prstClr val="white"/>
                </a:solidFill>
              </a:rPr>
              <a:pPr/>
              <a:t>‹#›</a:t>
            </a:fld>
            <a:endParaRPr lang="en-US" sz="1000" dirty="0">
              <a:solidFill>
                <a:prstClr val="white"/>
              </a:solidFill>
            </a:endParaRPr>
          </a:p>
        </p:txBody>
      </p:sp>
      <p:pic>
        <p:nvPicPr>
          <p:cNvPr id="2" name="Pictur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4202" y="6553206"/>
            <a:ext cx="292930" cy="245105"/>
          </a:xfrm>
          <a:prstGeom prst="rect">
            <a:avLst/>
          </a:prstGeom>
        </p:spPr>
      </p:pic>
    </p:spTree>
    <p:extLst>
      <p:ext uri="{BB962C8B-B14F-4D97-AF65-F5344CB8AC3E}">
        <p14:creationId xmlns:p14="http://schemas.microsoft.com/office/powerpoint/2010/main" val="17786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extLst/>
    </p:titleStyle>
    <p:bodyStyle>
      <a:lvl1pPr marL="228594" indent="-228594" algn="l" defTabSz="914377" rtl="0" eaLnBrk="1" fontAlgn="base" latinLnBrk="0" hangingPunct="1">
        <a:spcBef>
          <a:spcPts val="600"/>
        </a:spcBef>
        <a:spcAft>
          <a:spcPts val="0"/>
        </a:spcAft>
        <a:buClr>
          <a:srgbClr val="02703F"/>
        </a:buClr>
        <a:buSzPct val="150000"/>
        <a:buFont typeface="Arial" panose="020B0604020202020204" pitchFamily="34" charset="0"/>
        <a:buChar char="•"/>
        <a:defRPr kumimoji="0" lang="en-US" sz="1400" kern="1200" dirty="0" smtClean="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393182" indent="0" algn="l" defTabSz="914377" rtl="0" eaLnBrk="1" fontAlgn="base" latinLnBrk="0" hangingPunct="1">
        <a:spcBef>
          <a:spcPts val="600"/>
        </a:spcBef>
        <a:buClr>
          <a:srgbClr val="02703F"/>
        </a:buClr>
        <a:buSzPct val="150000"/>
        <a:buFont typeface="Verdana"/>
        <a:buNone/>
        <a:defRPr kumimoji="0" lang="en-US" sz="14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defRPr>
      </a:lvl2pPr>
      <a:lvl3pPr marL="621776" indent="-228594"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914377" indent="0" algn="l" rtl="0" eaLnBrk="1" latinLnBrk="0" hangingPunct="1">
        <a:spcBef>
          <a:spcPts val="351"/>
        </a:spcBef>
        <a:buClr>
          <a:schemeClr val="accent2"/>
        </a:buClr>
        <a:buFont typeface="Wingdings 2"/>
        <a:buNone/>
        <a:defRPr kumimoji="0" sz="1900" kern="1200">
          <a:solidFill>
            <a:schemeClr val="tx1"/>
          </a:solidFill>
          <a:latin typeface="+mn-lt"/>
          <a:ea typeface="+mn-ea"/>
          <a:cs typeface="+mn-cs"/>
        </a:defRPr>
      </a:lvl4pPr>
      <a:lvl5pPr marL="1371566" indent="-228594" algn="l" rtl="0" eaLnBrk="1" latinLnBrk="0" hangingPunct="1">
        <a:spcBef>
          <a:spcPts val="351"/>
        </a:spcBef>
        <a:buClr>
          <a:schemeClr val="accent2"/>
        </a:buClr>
        <a:buFont typeface="Wingdings 2"/>
        <a:buChar char=""/>
        <a:defRPr kumimoji="0" sz="1800"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2207" y="2587829"/>
            <a:ext cx="2133600" cy="307777"/>
          </a:xfrm>
          <a:prstGeom prst="rect">
            <a:avLst/>
          </a:prstGeom>
          <a:noFill/>
        </p:spPr>
        <p:txBody>
          <a:bodyPr wrap="square" rtlCol="0">
            <a:spAutoFit/>
          </a:bodyPr>
          <a:lstStyle/>
          <a:p>
            <a:r>
              <a:rPr lang="en-US" sz="1400" dirty="0">
                <a:solidFill>
                  <a:prstClr val="white"/>
                </a:solidFill>
              </a:rPr>
              <a:t>August 2014</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26786" b="27496"/>
          <a:stretch/>
        </p:blipFill>
        <p:spPr>
          <a:xfrm>
            <a:off x="457200" y="3089387"/>
            <a:ext cx="1638323" cy="1056997"/>
          </a:xfrm>
          <a:prstGeom prst="rect">
            <a:avLst/>
          </a:prstGeom>
          <a:ln w="9525">
            <a:solidFill>
              <a:schemeClr val="accent1">
                <a:lumMod val="75000"/>
              </a:schemeClr>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4555" t="8481" b="18796"/>
          <a:stretch/>
        </p:blipFill>
        <p:spPr>
          <a:xfrm>
            <a:off x="460093" y="4273154"/>
            <a:ext cx="1644824" cy="1056997"/>
          </a:xfrm>
          <a:prstGeom prst="rect">
            <a:avLst/>
          </a:prstGeom>
          <a:ln w="9525">
            <a:solidFill>
              <a:schemeClr val="accent1">
                <a:lumMod val="75000"/>
              </a:schemeClr>
            </a:solidFill>
          </a:ln>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178" r="8482" b="14199"/>
          <a:stretch/>
        </p:blipFill>
        <p:spPr>
          <a:xfrm>
            <a:off x="2214192" y="4274535"/>
            <a:ext cx="1614919" cy="1055612"/>
          </a:xfrm>
          <a:prstGeom prst="rect">
            <a:avLst/>
          </a:prstGeom>
          <a:ln w="9525">
            <a:solidFill>
              <a:schemeClr val="accent1">
                <a:lumMod val="75000"/>
              </a:schemeClr>
            </a:solidFill>
          </a:ln>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7334" t="26374" r="31274" b="13137"/>
          <a:stretch/>
        </p:blipFill>
        <p:spPr>
          <a:xfrm>
            <a:off x="2214192" y="3089384"/>
            <a:ext cx="1623023" cy="1056999"/>
          </a:xfrm>
          <a:prstGeom prst="rect">
            <a:avLst/>
          </a:prstGeom>
          <a:ln w="9525">
            <a:solidFill>
              <a:schemeClr val="accent1">
                <a:lumMod val="75000"/>
              </a:schemeClr>
            </a:solidFill>
          </a:ln>
        </p:spPr>
      </p:pic>
      <p:pic>
        <p:nvPicPr>
          <p:cNvPr id="307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1825" y="5114972"/>
            <a:ext cx="15303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342207" y="1337051"/>
            <a:ext cx="79297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p:txBody>
          <a:bodyPr>
            <a:normAutofit fontScale="90000"/>
          </a:bodyPr>
          <a:lstStyle/>
          <a:p>
            <a:r>
              <a:rPr lang="en-US" sz="4400" dirty="0" smtClean="0">
                <a:latin typeface="Arial" panose="020B0604020202020204" pitchFamily="34" charset="0"/>
                <a:cs typeface="Arial" panose="020B0604020202020204" pitchFamily="34" charset="0"/>
              </a:rPr>
              <a:t> NAMVBC Fall Workshop</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What’s New </a:t>
            </a:r>
            <a:r>
              <a:rPr lang="en-US" sz="4400" dirty="0">
                <a:latin typeface="Arial" panose="020B0604020202020204" pitchFamily="34" charset="0"/>
                <a:cs typeface="Arial" panose="020B0604020202020204" pitchFamily="34" charset="0"/>
              </a:rPr>
              <a:t>W</a:t>
            </a:r>
            <a:r>
              <a:rPr lang="en-US" sz="4400" dirty="0" smtClean="0">
                <a:latin typeface="Arial" panose="020B0604020202020204" pitchFamily="34" charset="0"/>
                <a:cs typeface="Arial" panose="020B0604020202020204" pitchFamily="34" charset="0"/>
              </a:rPr>
              <a:t>ith Used cars?</a:t>
            </a:r>
            <a:endParaRPr lang="en-US" dirty="0">
              <a:latin typeface="Arial" panose="020B0604020202020204" pitchFamily="34" charset="0"/>
              <a:cs typeface="Arial" panose="020B0604020202020204" pitchFamily="34" charset="0"/>
            </a:endParaRPr>
          </a:p>
        </p:txBody>
      </p:sp>
      <p:sp>
        <p:nvSpPr>
          <p:cNvPr id="15" name="Subtitle 2"/>
          <p:cNvSpPr>
            <a:spLocks noGrp="1"/>
          </p:cNvSpPr>
          <p:nvPr>
            <p:ph idx="1"/>
          </p:nvPr>
        </p:nvSpPr>
        <p:spPr>
          <a:xfrm>
            <a:off x="457200" y="1454196"/>
            <a:ext cx="8229600" cy="4525963"/>
          </a:xfrm>
        </p:spPr>
        <p:txBody>
          <a:bodyPr>
            <a:normAutofit/>
          </a:bodyPr>
          <a:lstStyle/>
          <a:p>
            <a:pPr marL="0" indent="0" algn="l">
              <a:buNone/>
            </a:pPr>
            <a:r>
              <a:rPr lang="en-US" sz="3200" dirty="0" smtClean="0"/>
              <a:t>September 2015</a:t>
            </a:r>
          </a:p>
          <a:p>
            <a:pPr marL="0" indent="0" algn="l">
              <a:buNone/>
            </a:pPr>
            <a:endParaRPr lang="en-US" dirty="0"/>
          </a:p>
        </p:txBody>
      </p:sp>
    </p:spTree>
    <p:extLst>
      <p:ext uri="{BB962C8B-B14F-4D97-AF65-F5344CB8AC3E}">
        <p14:creationId xmlns:p14="http://schemas.microsoft.com/office/powerpoint/2010/main" val="290033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Attorney Generals</a:t>
            </a:r>
            <a:endParaRPr lang="en-US" dirty="0"/>
          </a:p>
        </p:txBody>
      </p:sp>
      <p:sp>
        <p:nvSpPr>
          <p:cNvPr id="3" name="Content Placeholder 2"/>
          <p:cNvSpPr>
            <a:spLocks noGrp="1"/>
          </p:cNvSpPr>
          <p:nvPr>
            <p:ph idx="1"/>
          </p:nvPr>
        </p:nvSpPr>
        <p:spPr>
          <a:xfrm>
            <a:off x="228600" y="696036"/>
            <a:ext cx="8686800" cy="5663821"/>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500" dirty="0" smtClean="0">
                <a:latin typeface="Arial" panose="020B0604020202020204" pitchFamily="34" charset="0"/>
                <a:cs typeface="Arial" panose="020B0604020202020204" pitchFamily="34" charset="0"/>
              </a:rPr>
              <a:t>Trends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Very active; resources freeing up from mortgage crisis</a:t>
            </a:r>
          </a:p>
          <a:p>
            <a:pPr lvl="3">
              <a:buFont typeface="Arial" panose="020B0604020202020204" pitchFamily="34" charset="0"/>
              <a:buChar char="•"/>
            </a:pPr>
            <a:r>
              <a:rPr lang="en-US" sz="2000" dirty="0" smtClean="0">
                <a:latin typeface="Arial" panose="020B0604020202020204" pitchFamily="34" charset="0"/>
                <a:cs typeface="Arial" panose="020B0604020202020204" pitchFamily="34" charset="0"/>
              </a:rPr>
              <a:t>Examples: Pa AG pursues dealership for leasing unrepaired vehicles; NY AG pursues several dealerships on ancillary product sales; OH AG sues sued car dealer for title violations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More cooperation (other state AG’s and CFPB)</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More active plaintiff lawyer solicitations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Very politically active and some controversy (i.e., TX AG indictment)</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Several CID’s, requests for information to finance companies on auto finance (underwriting); precipitated by a series of NYT news articles about subprime auto sales and financing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tated interest in subprime auto</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Recent meetings very focused on cybersecurity and privacy issues</a:t>
            </a:r>
          </a:p>
          <a:p>
            <a:pPr lvl="1">
              <a:buFont typeface="Arial" panose="020B0604020202020204" pitchFamily="34" charset="0"/>
              <a:buChar char="•"/>
            </a:pPr>
            <a:endParaRPr lang="en-US" sz="2500" dirty="0" smtClean="0">
              <a:latin typeface="Arial" panose="020B0604020202020204" pitchFamily="34" charset="0"/>
              <a:cs typeface="Arial" panose="020B0604020202020204" pitchFamily="34" charset="0"/>
            </a:endParaRPr>
          </a:p>
          <a:p>
            <a:pPr marL="907526" lvl="2"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907526" lvl="2"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907526" lvl="2" indent="-285750">
              <a:buFont typeface="Arial" panose="020B0604020202020204" pitchFamily="34" charset="0"/>
              <a:buChar char="•"/>
            </a:pPr>
            <a:endParaRPr lang="en-US" sz="2300"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50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Recalls and Arbitration</a:t>
            </a:r>
            <a:endParaRPr lang="en-US" dirty="0"/>
          </a:p>
        </p:txBody>
      </p:sp>
      <p:sp>
        <p:nvSpPr>
          <p:cNvPr id="3" name="Content Placeholder 2"/>
          <p:cNvSpPr>
            <a:spLocks noGrp="1"/>
          </p:cNvSpPr>
          <p:nvPr>
            <p:ph idx="1"/>
          </p:nvPr>
        </p:nvSpPr>
        <p:spPr>
          <a:xfrm>
            <a:off x="228600" y="747346"/>
            <a:ext cx="8686800" cy="4944639"/>
          </a:xfrm>
        </p:spPr>
        <p:txBody>
          <a:bodyPr>
            <a:normAutofit fontScale="85000" lnSpcReduction="20000"/>
          </a:bodyPr>
          <a:lstStyle/>
          <a:p>
            <a:r>
              <a:rPr lang="en-US" dirty="0" smtClean="0">
                <a:latin typeface="Arial" panose="020B0604020202020204" pitchFamily="34" charset="0"/>
                <a:cs typeface="Arial" panose="020B0604020202020204" pitchFamily="34" charset="0"/>
              </a:rPr>
              <a:t>Recalls</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Record number of recalls</a:t>
            </a:r>
          </a:p>
          <a:p>
            <a:pPr marL="678932" lvl="1" indent="-285750">
              <a:buFont typeface="Arial" panose="020B0604020202020204" pitchFamily="34" charset="0"/>
              <a:buChar char="•"/>
            </a:pPr>
            <a:r>
              <a:rPr lang="en-US" dirty="0" err="1" smtClean="0">
                <a:latin typeface="Arial" panose="020B0604020202020204" pitchFamily="34" charset="0"/>
                <a:cs typeface="Arial" panose="020B0604020202020204" pitchFamily="34" charset="0"/>
              </a:rPr>
              <a:t>Takata</a:t>
            </a:r>
            <a:r>
              <a:rPr lang="en-US" dirty="0" smtClean="0">
                <a:latin typeface="Arial" panose="020B0604020202020204" pitchFamily="34" charset="0"/>
                <a:cs typeface="Arial" panose="020B0604020202020204" pitchFamily="34" charset="0"/>
              </a:rPr>
              <a:t> airbags; estimates of 34 million affected vehicles and over two years to make all recall repairs</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Federal legislation, the Blumenthal Amendment, has been introduced, but defeated thus far, prohibiting dealers from selling a used vehicle under an open recall. On August 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we learned that GM has ordered dealers not to sell certain used vehicles subject to uncorrected recalls due to parts unavailability.  There was speculation that Chrysler may follow suit</a:t>
            </a:r>
            <a:r>
              <a:rPr lang="en-US" dirty="0" smtClean="0">
                <a:latin typeface="Arial" panose="020B0604020202020204" pitchFamily="34" charset="0"/>
                <a:cs typeface="Arial" panose="020B0604020202020204" pitchFamily="34" charset="0"/>
              </a:rPr>
              <a:t>.</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CarMax under attack by consumer activists and Senator Blumenthal</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“Used car recall roulette”; “chilling”/Blumenthal</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Referral to FTC because of CarMax quality car and 125 point inspection advertising</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CN Public Interest Research Group reviewed CarMax inventory and sales records at two CN dealerships and found 74 of 566 vehicles for sale during July were under recall campaigns </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Current </a:t>
            </a:r>
            <a:r>
              <a:rPr lang="en-US" sz="1400" dirty="0" err="1" smtClean="0">
                <a:latin typeface="Arial" panose="020B0604020202020204" pitchFamily="34" charset="0"/>
                <a:cs typeface="Arial" panose="020B0604020202020204" pitchFamily="34" charset="0"/>
              </a:rPr>
              <a:t>Carmax</a:t>
            </a:r>
            <a:r>
              <a:rPr lang="en-US" sz="1400" dirty="0" smtClean="0">
                <a:latin typeface="Arial" panose="020B0604020202020204" pitchFamily="34" charset="0"/>
                <a:cs typeface="Arial" panose="020B0604020202020204" pitchFamily="34" charset="0"/>
              </a:rPr>
              <a:t> process: reviews safety and NHTSA VIN specific recall information on every vehicle with the customer and has the customer sign an acknowledgment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Arbitration/CFPB Study</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eleased in March</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728 page report</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Generally negative about arbitration; focus of study was not the use of arbitration in auto transactions</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Strong industry response supporting arbitration (NIADA, NADA) and questioning the study</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Consumer activists strongly recommending a blanket prohibition on pre-dispute arbitration</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Expect guidance by 2016; commentators differ speculating that the CFPB will do everything from prohibiting class action waivers only to prohibiting the use of pre-dispute arbitration </a:t>
            </a:r>
            <a:r>
              <a:rPr lang="en-US" dirty="0" err="1" smtClean="0">
                <a:latin typeface="Arial" panose="020B0604020202020204" pitchFamily="34" charset="0"/>
                <a:cs typeface="Arial" panose="020B0604020202020204" pitchFamily="34" charset="0"/>
              </a:rPr>
              <a:t>agreemens</a:t>
            </a:r>
            <a:r>
              <a:rPr lang="en-US" dirty="0" smtClean="0">
                <a:latin typeface="Arial" panose="020B0604020202020204" pitchFamily="34" charset="0"/>
                <a:cs typeface="Arial" panose="020B0604020202020204" pitchFamily="34" charset="0"/>
              </a:rPr>
              <a:t> in consumer credit transactions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52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Hudson’s Top Ten Missteps That Could Shut Down a BHPH Dealer</a:t>
            </a:r>
            <a:endParaRPr lang="en-US" dirty="0"/>
          </a:p>
        </p:txBody>
      </p:sp>
      <p:sp>
        <p:nvSpPr>
          <p:cNvPr id="3" name="Content Placeholder 2"/>
          <p:cNvSpPr>
            <a:spLocks noGrp="1"/>
          </p:cNvSpPr>
          <p:nvPr>
            <p:ph idx="1"/>
          </p:nvPr>
        </p:nvSpPr>
        <p:spPr>
          <a:xfrm>
            <a:off x="228600" y="533400"/>
            <a:ext cx="8686800" cy="5158585"/>
          </a:xfrm>
        </p:spPr>
        <p:txBody>
          <a:bodyPr>
            <a:normAutofit lnSpcReduction="10000"/>
          </a:bodyPr>
          <a:lstStyle/>
          <a:p>
            <a:pPr marL="266700" lvl="1">
              <a:spcBef>
                <a:spcPts val="160"/>
              </a:spcBef>
              <a:buClr>
                <a:srgbClr val="FFBE3B"/>
              </a:buClr>
              <a:tabLst>
                <a:tab pos="520700" algn="l"/>
              </a:tabLst>
            </a:pPr>
            <a:endParaRPr lang="en-US" sz="1600" dirty="0">
              <a:latin typeface="Arial"/>
              <a:cs typeface="Arial"/>
            </a:endParaRPr>
          </a:p>
          <a:p>
            <a:r>
              <a:rPr lang="en-US" sz="1800" dirty="0" smtClean="0">
                <a:latin typeface="Arial" panose="020B0604020202020204" pitchFamily="34" charset="0"/>
                <a:cs typeface="Arial" panose="020B0604020202020204" pitchFamily="34" charset="0"/>
              </a:rPr>
              <a:t>You don’t know the difference between a promissory note and a retail installment contract</a:t>
            </a:r>
          </a:p>
          <a:p>
            <a:r>
              <a:rPr lang="en-US" sz="1800" dirty="0" smtClean="0">
                <a:latin typeface="Arial" panose="020B0604020202020204" pitchFamily="34" charset="0"/>
                <a:cs typeface="Arial" panose="020B0604020202020204" pitchFamily="34" charset="0"/>
              </a:rPr>
              <a:t>You charge cash buyers less than you charge buyers who finance</a:t>
            </a:r>
          </a:p>
          <a:p>
            <a:r>
              <a:rPr lang="en-US" sz="1800" dirty="0" smtClean="0">
                <a:latin typeface="Arial" panose="020B0604020202020204" pitchFamily="34" charset="0"/>
                <a:cs typeface="Arial" panose="020B0604020202020204" pitchFamily="34" charset="0"/>
              </a:rPr>
              <a:t>Your idea of obtaining documents that comply with state and federal law is to photocopy the deal jacket documents from the last place you worked</a:t>
            </a:r>
          </a:p>
          <a:p>
            <a:r>
              <a:rPr lang="en-US" sz="1800" dirty="0" smtClean="0">
                <a:latin typeface="Arial" panose="020B0604020202020204" pitchFamily="34" charset="0"/>
                <a:cs typeface="Arial" panose="020B0604020202020204" pitchFamily="34" charset="0"/>
              </a:rPr>
              <a:t>You don’t know the difference between precomputed and simple interest contracts</a:t>
            </a:r>
          </a:p>
          <a:p>
            <a:r>
              <a:rPr lang="en-US" sz="1800" dirty="0" smtClean="0">
                <a:latin typeface="Arial" panose="020B0604020202020204" pitchFamily="34" charset="0"/>
                <a:cs typeface="Arial" panose="020B0604020202020204" pitchFamily="34" charset="0"/>
              </a:rPr>
              <a:t>You think all of your prior experience in the car business will get you by</a:t>
            </a:r>
          </a:p>
          <a:p>
            <a:r>
              <a:rPr lang="en-US" sz="1800" dirty="0" smtClean="0">
                <a:latin typeface="Arial" panose="020B0604020202020204" pitchFamily="34" charset="0"/>
                <a:cs typeface="Arial" panose="020B0604020202020204" pitchFamily="34" charset="0"/>
              </a:rPr>
              <a:t>You don’t budget for compliance costs in your ongoing expenses</a:t>
            </a:r>
          </a:p>
          <a:p>
            <a:r>
              <a:rPr lang="en-US" sz="1800" dirty="0" smtClean="0">
                <a:latin typeface="Arial" panose="020B0604020202020204" pitchFamily="34" charset="0"/>
                <a:cs typeface="Arial" panose="020B0604020202020204" pitchFamily="34" charset="0"/>
              </a:rPr>
              <a:t>Your accountant and your lawyer are not well versed in the car business</a:t>
            </a:r>
          </a:p>
          <a:p>
            <a:r>
              <a:rPr lang="en-US" sz="1800" dirty="0" smtClean="0">
                <a:latin typeface="Arial" panose="020B0604020202020204" pitchFamily="34" charset="0"/>
                <a:cs typeface="Arial" panose="020B0604020202020204" pitchFamily="34" charset="0"/>
              </a:rPr>
              <a:t>You think you can just buy your advertising without being responsible for the content</a:t>
            </a:r>
          </a:p>
          <a:p>
            <a:r>
              <a:rPr lang="en-US" sz="1800" dirty="0" smtClean="0">
                <a:latin typeface="Arial" panose="020B0604020202020204" pitchFamily="34" charset="0"/>
                <a:cs typeface="Arial" panose="020B0604020202020204" pitchFamily="34" charset="0"/>
              </a:rPr>
              <a:t>No written policies for privacy safeguarding, red flags, underwriting, servicing and other compliance responsibilities</a:t>
            </a:r>
          </a:p>
          <a:p>
            <a:r>
              <a:rPr lang="en-US" sz="1800" dirty="0" smtClean="0">
                <a:latin typeface="Arial" panose="020B0604020202020204" pitchFamily="34" charset="0"/>
                <a:cs typeface="Arial" panose="020B0604020202020204" pitchFamily="34" charset="0"/>
              </a:rPr>
              <a:t>Compliance isn’t important as long as you take good care of your customers</a:t>
            </a:r>
          </a:p>
          <a:p>
            <a:endParaRPr lang="en-US" dirty="0" smtClean="0"/>
          </a:p>
          <a:p>
            <a:endParaRPr lang="en-US" dirty="0"/>
          </a:p>
        </p:txBody>
      </p:sp>
    </p:spTree>
    <p:extLst>
      <p:ext uri="{BB962C8B-B14F-4D97-AF65-F5344CB8AC3E}">
        <p14:creationId xmlns:p14="http://schemas.microsoft.com/office/powerpoint/2010/main" val="165991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is Happening with Finance Companies?</a:t>
            </a:r>
            <a:endParaRPr lang="en-US" dirty="0"/>
          </a:p>
        </p:txBody>
      </p:sp>
      <p:sp>
        <p:nvSpPr>
          <p:cNvPr id="3" name="Content Placeholder 2"/>
          <p:cNvSpPr>
            <a:spLocks noGrp="1"/>
          </p:cNvSpPr>
          <p:nvPr>
            <p:ph idx="1"/>
          </p:nvPr>
        </p:nvSpPr>
        <p:spPr>
          <a:xfrm>
            <a:off x="228600" y="641838"/>
            <a:ext cx="8686800" cy="5750170"/>
          </a:xfrm>
        </p:spPr>
        <p:txBody>
          <a:bodyPr>
            <a:noAutofit/>
          </a:bodyPr>
          <a:lstStyle/>
          <a:p>
            <a:r>
              <a:rPr lang="en-US" sz="1600" dirty="0">
                <a:latin typeface="Arial" panose="020B0604020202020204" pitchFamily="34" charset="0"/>
                <a:cs typeface="Arial" panose="020B0604020202020204" pitchFamily="34" charset="0"/>
              </a:rPr>
              <a:t>CFPB focus: rules and principles (i.e., product value to the customer and fairness-would you sell this to your mother?); outcomes based regulatory </a:t>
            </a:r>
            <a:r>
              <a:rPr lang="en-US" sz="1600" dirty="0" smtClean="0">
                <a:latin typeface="Arial" panose="020B0604020202020204" pitchFamily="34" charset="0"/>
                <a:cs typeface="Arial" panose="020B0604020202020204" pitchFamily="34" charset="0"/>
              </a:rPr>
              <a:t>approach</a:t>
            </a:r>
          </a:p>
          <a:p>
            <a:r>
              <a:rPr lang="en-US" sz="1600" dirty="0" smtClean="0">
                <a:latin typeface="Arial" panose="020B0604020202020204" pitchFamily="34" charset="0"/>
                <a:cs typeface="Arial" panose="020B0604020202020204" pitchFamily="34" charset="0"/>
              </a:rPr>
              <a:t>Non-bank large participant rule</a:t>
            </a:r>
          </a:p>
          <a:p>
            <a:pPr marL="678932"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Went effective August 31, 2015</a:t>
            </a:r>
          </a:p>
          <a:p>
            <a:pPr marL="678932"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CFPB estimates it will encompass 34 finance companies covering it believes 90% of the auto loans and leases by finance companies</a:t>
            </a:r>
          </a:p>
          <a:p>
            <a:pPr marL="678932"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Includes captive finance companies</a:t>
            </a:r>
          </a:p>
          <a:p>
            <a:pPr marL="678932"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Expected impact for dealers?</a:t>
            </a:r>
          </a:p>
          <a:p>
            <a:pPr marL="907526"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More letters and monitoring from finance companies on compliance expectations and fair lending including dealer markups; similar to large lenders</a:t>
            </a:r>
          </a:p>
          <a:p>
            <a:pPr marL="907526"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Portfolio analyses down to the dealer level on fair lending; decrease compensation to dealers if analysis adverse and either no action taken or action taken but doesn’t improve</a:t>
            </a:r>
          </a:p>
          <a:p>
            <a:pPr marL="907526" lvl="2"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Dealers will be categorized as “vendors” under CFPB Service Provider Guidelines</a:t>
            </a:r>
          </a:p>
          <a:p>
            <a:pPr marL="1200127" lvl="3"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CFPB Bulletin 2012-04 (due diligence, compliance management systems required, contractual compliance expectations, controls and monitoring, prompt action to address problems)</a:t>
            </a:r>
          </a:p>
          <a:p>
            <a:pPr marL="0" indent="0">
              <a:buNone/>
            </a:pPr>
            <a:endParaRPr lang="en-US" dirty="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212989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Else cont’d</a:t>
            </a:r>
            <a:endParaRPr lang="en-US" dirty="0"/>
          </a:p>
        </p:txBody>
      </p:sp>
      <p:sp>
        <p:nvSpPr>
          <p:cNvPr id="3" name="Content Placeholder 2"/>
          <p:cNvSpPr>
            <a:spLocks noGrp="1"/>
          </p:cNvSpPr>
          <p:nvPr>
            <p:ph idx="1"/>
          </p:nvPr>
        </p:nvSpPr>
        <p:spPr>
          <a:xfrm>
            <a:off x="228600" y="703385"/>
            <a:ext cx="8686800" cy="5486400"/>
          </a:xfrm>
        </p:spPr>
        <p:txBody>
          <a:bodyPr>
            <a:normAutofit fontScale="92500" lnSpcReduction="20000"/>
          </a:bodyPr>
          <a:lstStyle/>
          <a:p>
            <a:r>
              <a:rPr lang="en-US" dirty="0">
                <a:latin typeface="Arial" panose="020B0604020202020204" pitchFamily="34" charset="0"/>
                <a:cs typeface="Arial" panose="020B0604020202020204" pitchFamily="34" charset="0"/>
              </a:rPr>
              <a:t>Ancillary Products</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“new frontier”?  CFPB has focused on marketing/sales practices of lenders (Discover Bank, Capital One $200 million restitution/civil money penalty consent orders related to credit card ancillary products</a:t>
            </a:r>
            <a:r>
              <a:rPr lang="en-US" dirty="0" smtClean="0">
                <a:latin typeface="Arial" panose="020B0604020202020204" pitchFamily="34" charset="0"/>
                <a:cs typeface="Arial" panose="020B0604020202020204" pitchFamily="34" charset="0"/>
              </a:rPr>
              <a:t>)</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Historically the focus has been on whether consumers have been misled; under CFPB outcomes approach may go deeper into product value and fairness</a:t>
            </a:r>
            <a:endParaRPr lang="en-US" dirty="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 direct authority over dealer sales practices but indirect as a finance company vendor and because products are financed?</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US Bank letter to dealers focusing on monitoring and how F&amp;I products are priced and </a:t>
            </a:r>
            <a:r>
              <a:rPr lang="en-US" dirty="0" smtClean="0">
                <a:latin typeface="Arial" panose="020B0604020202020204" pitchFamily="34" charset="0"/>
                <a:cs typeface="Arial" panose="020B0604020202020204" pitchFamily="34" charset="0"/>
              </a:rPr>
              <a:t>sold</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Best practices suggestions for ancillary products</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Consistent pricing (reasonable, predictable, consistent range for mark ups/downs)</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Selling techniques (value proposition; accurate pricing disclosure)</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Documented sales processes, product menus, back up for what you’re saying (support for the benefits of the products)</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Training (documented); random audits; monitor penetration levels</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“Honesty is the best policy”</a:t>
            </a:r>
          </a:p>
          <a:p>
            <a:pPr marL="907526" lvl="2"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Recommended resources to help include the Association of Finance and Insurance Professionals; offer training and a certification program</a:t>
            </a:r>
            <a:endParaRPr lang="en-US" sz="14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Ability to Repay (PTI, DTI, Residual Income, Documentation)</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Santander DOJ referral references potential concerns about underwriting practices</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CFPB Exam Manual for finance companies (review underwriting guidelines, review of information relied upon for ability to repay)</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tandards for other financing products (CFPB--mortgages, deposit advances, prepaid cards, student loans, payday, auto title; DOJ NC AG </a:t>
            </a:r>
            <a:r>
              <a:rPr lang="en-US" dirty="0" err="1" smtClean="0">
                <a:latin typeface="Arial" panose="020B0604020202020204" pitchFamily="34" charset="0"/>
                <a:cs typeface="Arial" panose="020B0604020202020204" pitchFamily="34" charset="0"/>
              </a:rPr>
              <a:t>AutoFare</a:t>
            </a:r>
            <a:r>
              <a:rPr lang="en-US" dirty="0" smtClean="0">
                <a:latin typeface="Arial" panose="020B0604020202020204" pitchFamily="34" charset="0"/>
                <a:cs typeface="Arial" panose="020B0604020202020204" pitchFamily="34" charset="0"/>
              </a:rPr>
              <a:t> Consent Decree; NYC </a:t>
            </a:r>
            <a:r>
              <a:rPr lang="en-US" dirty="0" err="1" smtClean="0">
                <a:latin typeface="Arial" panose="020B0604020202020204" pitchFamily="34" charset="0"/>
                <a:cs typeface="Arial" panose="020B0604020202020204" pitchFamily="34" charset="0"/>
              </a:rPr>
              <a:t>Dept</a:t>
            </a:r>
            <a:r>
              <a:rPr lang="en-US" dirty="0" smtClean="0">
                <a:latin typeface="Arial" panose="020B0604020202020204" pitchFamily="34" charset="0"/>
                <a:cs typeface="Arial" panose="020B0604020202020204" pitchFamily="34" charset="0"/>
              </a:rPr>
              <a:t> of Consumer Affairs “Affordability Features”)</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DOJ/AG subprime auto securitization CID’s, subpoenas; focus on underwriting. </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93009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6578" y="2863164"/>
            <a:ext cx="2722220"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Thank you!</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44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72720" y="772160"/>
            <a:ext cx="8829040" cy="5693866"/>
          </a:xfrm>
          <a:prstGeom prst="rect">
            <a:avLst/>
          </a:prstGeom>
          <a:noFill/>
        </p:spPr>
        <p:txBody>
          <a:bodyPr wrap="square" rtlCol="0">
            <a:spAutoFit/>
          </a:bodyPr>
          <a:lstStyle/>
          <a:p>
            <a:pPr indent="-274320">
              <a:buClr>
                <a:srgbClr val="02703F"/>
              </a:buClr>
            </a:pPr>
            <a:endParaRPr lang="en-US" sz="2000" dirty="0" smtClean="0">
              <a:latin typeface="Arial" panose="020B0604020202020204" pitchFamily="34" charset="0"/>
              <a:cs typeface="Arial" panose="020B0604020202020204" pitchFamily="34" charset="0"/>
            </a:endParaRPr>
          </a:p>
          <a:p>
            <a:pPr marL="68580"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Current Used Car Dealer Competitive Environment</a:t>
            </a:r>
          </a:p>
          <a:p>
            <a:pPr marL="68580"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Regulatory Environment</a:t>
            </a:r>
          </a:p>
          <a:p>
            <a:pPr marL="525780" lvl="1" indent="-342900">
              <a:buClr>
                <a:srgbClr val="02703F"/>
              </a:buClr>
              <a:buFont typeface="Arial" panose="020B0604020202020204" pitchFamily="34" charset="0"/>
              <a:buChar char="•"/>
            </a:pPr>
            <a:r>
              <a:rPr lang="en-US" sz="2400" dirty="0">
                <a:latin typeface="Arial" panose="020B0604020202020204" pitchFamily="34" charset="0"/>
                <a:cs typeface="Arial" panose="020B0604020202020204" pitchFamily="34" charset="0"/>
              </a:rPr>
              <a:t>Discretionary </a:t>
            </a:r>
            <a:r>
              <a:rPr lang="en-US" sz="2400" dirty="0" smtClean="0">
                <a:latin typeface="Arial" panose="020B0604020202020204" pitchFamily="34" charset="0"/>
                <a:cs typeface="Arial" panose="020B0604020202020204" pitchFamily="34" charset="0"/>
              </a:rPr>
              <a:t>Pricing/Fair Lending</a:t>
            </a:r>
            <a:endParaRPr lang="en-US" sz="2400" dirty="0">
              <a:latin typeface="Arial" panose="020B0604020202020204" pitchFamily="34" charset="0"/>
              <a:cs typeface="Arial" panose="020B0604020202020204" pitchFamily="34" charset="0"/>
            </a:endParaRP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FTC</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AG’s</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Recalls and Arbitration</a:t>
            </a:r>
          </a:p>
          <a:p>
            <a:pPr marL="68580"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Top Ten Missteps by BHPH Dealers</a:t>
            </a:r>
          </a:p>
          <a:p>
            <a:pPr marL="68580"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Else Is Happening with Finance Companies</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Non-Bank Large Participant Rule</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Vendor Management</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Ancillary products</a:t>
            </a:r>
          </a:p>
          <a:p>
            <a:pPr marL="525780" lvl="1" indent="-342900">
              <a:buClr>
                <a:srgbClr val="02703F"/>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Ability to Repay</a:t>
            </a:r>
          </a:p>
          <a:p>
            <a:pPr marL="68580" indent="-342900">
              <a:buClr>
                <a:srgbClr val="02703F"/>
              </a:buCl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95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Current used Car Dealer Competitive Environment</a:t>
            </a:r>
            <a:endParaRPr lang="en-US" dirty="0"/>
          </a:p>
        </p:txBody>
      </p:sp>
      <p:sp>
        <p:nvSpPr>
          <p:cNvPr id="3" name="Content Placeholder 2"/>
          <p:cNvSpPr>
            <a:spLocks noGrp="1"/>
          </p:cNvSpPr>
          <p:nvPr>
            <p:ph idx="1"/>
          </p:nvPr>
        </p:nvSpPr>
        <p:spPr>
          <a:xfrm>
            <a:off x="228600" y="756138"/>
            <a:ext cx="8686800" cy="5380893"/>
          </a:xfrm>
        </p:spPr>
        <p:txBody>
          <a:bodyPr>
            <a:normAutofit lnSpcReduction="10000"/>
          </a:bodyPr>
          <a:lstStyle/>
          <a:p>
            <a:r>
              <a:rPr lang="en-US" sz="1800" dirty="0" smtClean="0">
                <a:latin typeface="Arial" panose="020B0604020202020204" pitchFamily="34" charset="0"/>
                <a:cs typeface="Arial" panose="020B0604020202020204" pitchFamily="34" charset="0"/>
              </a:rPr>
              <a:t>Headlines from September 5 and 8, 2015:</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AutoNation Will No Longer Retail or Wholesale Open Safety Recall Units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 Enterprise</a:t>
            </a:r>
            <a:r>
              <a:rPr lang="en-US" sz="1800" dirty="0" smtClean="0">
                <a:latin typeface="Arial" panose="020B0604020202020204" pitchFamily="34" charset="0"/>
                <a:cs typeface="Arial" panose="020B0604020202020204" pitchFamily="34" charset="0"/>
              </a:rPr>
              <a:t>, Chase Launch Enterprise Auto Finance</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Depreciation Expected to Accelerate</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American Auto Guardian Unveils Consumer-Facing Mobile App</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Customer Satisfaction Weakens as Recalls Continue</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Solving the CFPB Problem</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Case of the Invisible Waiver</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Launching Special Finance: Part One (startup special finance operation by an already successful independent dealer on the fringe of a major US metro market)</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Sam’s Club and </a:t>
            </a:r>
            <a:r>
              <a:rPr lang="en-US" sz="1800" dirty="0" err="1" smtClean="0">
                <a:latin typeface="Arial" panose="020B0604020202020204" pitchFamily="34" charset="0"/>
                <a:cs typeface="Arial" panose="020B0604020202020204" pitchFamily="34" charset="0"/>
              </a:rPr>
              <a:t>TrueCar</a:t>
            </a:r>
            <a:r>
              <a:rPr lang="en-US" sz="1800" dirty="0" smtClean="0">
                <a:latin typeface="Arial" panose="020B0604020202020204" pitchFamily="34" charset="0"/>
                <a:cs typeface="Arial" panose="020B0604020202020204" pitchFamily="34" charset="0"/>
              </a:rPr>
              <a:t> Launch Car Buying Program</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PA Dealership Settles PA  AG Charges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Cars Take 34% Longer to Enter Used Vehicle Market (vehicle dependability, economic conditions, automaker discounts, finance terms)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Used Cars Increasingly More Attractive to Shoppers (CPO)</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6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Competitive Environment cont’d</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72720" y="772160"/>
            <a:ext cx="8829040" cy="646331"/>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3180" y="562842"/>
            <a:ext cx="8829040" cy="8371523"/>
          </a:xfrm>
          <a:prstGeom prst="rect">
            <a:avLst/>
          </a:prstGeom>
          <a:noFill/>
        </p:spPr>
        <p:txBody>
          <a:bodyPr wrap="square" rtlCol="0">
            <a:spAutoFit/>
          </a:bodyPr>
          <a:lstStyle/>
          <a:p>
            <a:pPr marL="285750" lvl="3" indent="-274320">
              <a:buClr>
                <a:srgbClr val="02703F"/>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Other Recent News From the Last Three to Four Weeks</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Fed Report Shows Autos and Housing Fueling US Growth (expect it to continue through year end)</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30 and 60 day delinquencies on auto loans holding steady; but Equifax watching uptick in charge offs</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 new car auto sales set for biggest drop since the financial crisis due to strong used car and leasing growth (28% of new cars are being leased; past three years 13.4 million vehicles leased vs 7 million the three years before)</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Blog title: effective 9/1/2015 all auto financing companies have the responsibility to manage their associate auto dealers</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Pelican Auto Finance closes $100 million warehouse facility</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Improved quality drives franchised stores to used vehicles (including selling trade ins vs going to auctions)</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Q Auto and Echo Park/used car only dealerships by Sonic and Asbury</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Sonic announces it reaches goal of 100 used vehicles per store per month</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Auto sales in US highest in a decade (17.8 million annualized)</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Treasury </a:t>
            </a:r>
            <a:r>
              <a:rPr lang="en-US" sz="1400" dirty="0" err="1" smtClean="0">
                <a:latin typeface="Arial" panose="020B0604020202020204" pitchFamily="34" charset="0"/>
                <a:cs typeface="Arial" panose="020B0604020202020204" pitchFamily="34" charset="0"/>
              </a:rPr>
              <a:t>Dept</a:t>
            </a:r>
            <a:r>
              <a:rPr lang="en-US" sz="1400" dirty="0" smtClean="0">
                <a:latin typeface="Arial" panose="020B0604020202020204" pitchFamily="34" charset="0"/>
                <a:cs typeface="Arial" panose="020B0604020202020204" pitchFamily="34" charset="0"/>
              </a:rPr>
              <a:t> request for information on online marketplace lending</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Compliance, CFPB Take Center Stage at Summit (Auto Dealer Today)</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Online vehicles sales/“disruption”; Vroom, </a:t>
            </a:r>
            <a:r>
              <a:rPr lang="en-US" sz="1400" dirty="0" err="1" smtClean="0">
                <a:latin typeface="Arial" panose="020B0604020202020204" pitchFamily="34" charset="0"/>
                <a:cs typeface="Arial" panose="020B0604020202020204" pitchFamily="34" charset="0"/>
              </a:rPr>
              <a:t>Beepi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Carvana</a:t>
            </a:r>
            <a:r>
              <a:rPr lang="en-US" sz="1400" dirty="0" smtClean="0">
                <a:latin typeface="Arial" panose="020B0604020202020204" pitchFamily="34" charset="0"/>
                <a:cs typeface="Arial" panose="020B0604020202020204" pitchFamily="34" charset="0"/>
              </a:rPr>
              <a:t>, others.</a:t>
            </a:r>
          </a:p>
          <a:p>
            <a:pPr marL="742950" lvl="4" indent="-274320">
              <a:buClr>
                <a:srgbClr val="02703F"/>
              </a:buClr>
              <a:buFont typeface="Arial" panose="020B0604020202020204" pitchFamily="34" charset="0"/>
              <a:buChar char="•"/>
            </a:pPr>
            <a:r>
              <a:rPr lang="en-US" sz="1400" dirty="0">
                <a:latin typeface="Arial" panose="020B0604020202020204" pitchFamily="34" charset="0"/>
                <a:cs typeface="Arial" panose="020B0604020202020204" pitchFamily="34" charset="0"/>
              </a:rPr>
              <a:t>I</a:t>
            </a:r>
            <a:r>
              <a:rPr lang="en-US" sz="1400" dirty="0" smtClean="0">
                <a:latin typeface="Arial" panose="020B0604020202020204" pitchFamily="34" charset="0"/>
                <a:cs typeface="Arial" panose="020B0604020202020204" pitchFamily="34" charset="0"/>
              </a:rPr>
              <a:t>n 2013 McKinsey reported 500,000 cars were selling annually on </a:t>
            </a:r>
            <a:r>
              <a:rPr lang="en-US" sz="1400" dirty="0" err="1" smtClean="0">
                <a:latin typeface="Arial" panose="020B0604020202020204" pitchFamily="34" charset="0"/>
                <a:cs typeface="Arial" panose="020B0604020202020204" pitchFamily="34" charset="0"/>
              </a:rPr>
              <a:t>Ebay</a:t>
            </a:r>
            <a:endParaRPr lang="en-US" sz="1400" dirty="0" smtClean="0">
              <a:latin typeface="Arial" panose="020B0604020202020204" pitchFamily="34" charset="0"/>
              <a:cs typeface="Arial" panose="020B0604020202020204" pitchFamily="34" charset="0"/>
            </a:endParaRP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Federal Reserve anticipates an increase in consumer obtaining vehicle financing the next 12 months; two economists concerned about possible headwinds </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Bankruptcies tracking 12% lower than last year</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New and used car terms increasing</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Analysts beginning to speculate that lenders have higher risk today from longer loan terms and rising negative equity potentially leading to higher loan defaults in 2016</a:t>
            </a:r>
          </a:p>
          <a:p>
            <a:pPr marL="742950" lvl="4" indent="-274320">
              <a:buClr>
                <a:srgbClr val="02703F"/>
              </a:buClr>
              <a:buFont typeface="Arial" panose="020B0604020202020204" pitchFamily="34" charset="0"/>
              <a:buChar char="•"/>
            </a:pPr>
            <a:r>
              <a:rPr lang="en-US" sz="1400" dirty="0" smtClean="0">
                <a:latin typeface="Arial" panose="020B0604020202020204" pitchFamily="34" charset="0"/>
                <a:cs typeface="Arial" panose="020B0604020202020204" pitchFamily="34" charset="0"/>
              </a:rPr>
              <a:t>BHPH competition up and market share down-credit unions, franchise dealers, large subprime asset back securitization financed lenders; may be waning as 2015 progresses</a:t>
            </a:r>
          </a:p>
          <a:p>
            <a:pPr marL="742950" lvl="4" indent="-274320">
              <a:buClr>
                <a:srgbClr val="02703F"/>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742950" lvl="4" indent="-274320">
              <a:buClr>
                <a:srgbClr val="02703F"/>
              </a:buCl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742950" lvl="4" indent="-274320">
              <a:buClr>
                <a:srgbClr val="02703F"/>
              </a:buCl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11430" lvl="3">
              <a:buClr>
                <a:srgbClr val="02703F"/>
              </a:buClr>
            </a:pPr>
            <a:endParaRPr lang="en-US" sz="2000" dirty="0" smtClean="0">
              <a:latin typeface="Arial" panose="020B0604020202020204" pitchFamily="34" charset="0"/>
              <a:cs typeface="Arial" panose="020B0604020202020204" pitchFamily="34" charset="0"/>
            </a:endParaRPr>
          </a:p>
          <a:p>
            <a:pPr marL="742950" lvl="4" indent="-274320">
              <a:buClr>
                <a:srgbClr val="02703F"/>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3" indent="-274320">
              <a:buClr>
                <a:srgbClr val="02703F"/>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74320">
              <a:buClr>
                <a:srgbClr val="02703F"/>
              </a:buCl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742950" lvl="1" indent="-274320">
              <a:buClr>
                <a:srgbClr val="02703F"/>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86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Competitive Environment cont’d</a:t>
            </a:r>
            <a:endParaRPr lang="en-US" dirty="0"/>
          </a:p>
        </p:txBody>
      </p:sp>
      <p:sp>
        <p:nvSpPr>
          <p:cNvPr id="3" name="Content Placeholder 2"/>
          <p:cNvSpPr>
            <a:spLocks noGrp="1"/>
          </p:cNvSpPr>
          <p:nvPr>
            <p:ph idx="1"/>
          </p:nvPr>
        </p:nvSpPr>
        <p:spPr>
          <a:xfrm>
            <a:off x="228600" y="694592"/>
            <a:ext cx="8686800" cy="5715000"/>
          </a:xfrm>
        </p:spPr>
        <p:txBody>
          <a:bodyPr>
            <a:normAutofit fontScale="85000" lnSpcReduction="20000"/>
          </a:bodyPr>
          <a:lstStyle/>
          <a:p>
            <a:r>
              <a:rPr lang="en-US" dirty="0" smtClean="0">
                <a:latin typeface="Arial" panose="020B0604020202020204" pitchFamily="34" charset="0"/>
                <a:cs typeface="Arial" panose="020B0604020202020204" pitchFamily="34" charset="0"/>
              </a:rPr>
              <a:t>More online sales related information:</a:t>
            </a:r>
          </a:p>
          <a:p>
            <a:pPr marL="520700" marR="1336040" lvl="1" indent="-228594" eaLnBrk="0" hangingPunct="0">
              <a:lnSpc>
                <a:spcPct val="103299"/>
              </a:lnSpc>
              <a:spcBef>
                <a:spcPts val="1680"/>
              </a:spcBef>
              <a:buBlip>
                <a:blip r:embed="rId2"/>
              </a:buBlip>
            </a:pPr>
            <a:r>
              <a:rPr lang="en-US" sz="1000" spc="50" dirty="0">
                <a:solidFill>
                  <a:srgbClr val="777779"/>
                </a:solidFill>
                <a:latin typeface="Arial" panose="020B0604020202020204" pitchFamily="34" charset="0"/>
                <a:cs typeface="Arial" panose="020B0604020202020204" pitchFamily="34" charset="0"/>
              </a:rPr>
              <a:t>A</a:t>
            </a:r>
            <a:r>
              <a:rPr lang="en-US" sz="1000" dirty="0">
                <a:solidFill>
                  <a:srgbClr val="777779"/>
                </a:solidFill>
                <a:latin typeface="Arial" panose="020B0604020202020204" pitchFamily="34" charset="0"/>
                <a:cs typeface="Arial" panose="020B0604020202020204" pitchFamily="34" charset="0"/>
              </a:rPr>
              <a:t> </a:t>
            </a:r>
            <a:r>
              <a:rPr lang="en-US" sz="1000" spc="20" dirty="0">
                <a:solidFill>
                  <a:srgbClr val="777779"/>
                </a:solidFill>
                <a:latin typeface="Arial" panose="020B0604020202020204" pitchFamily="34" charset="0"/>
                <a:cs typeface="Arial" panose="020B0604020202020204" pitchFamily="34" charset="0"/>
              </a:rPr>
              <a:t>Maritz</a:t>
            </a:r>
            <a:r>
              <a:rPr lang="en-US" sz="1000" dirty="0">
                <a:solidFill>
                  <a:srgbClr val="777779"/>
                </a:solidFill>
                <a:latin typeface="Arial" panose="020B0604020202020204" pitchFamily="34" charset="0"/>
                <a:cs typeface="Arial" panose="020B0604020202020204" pitchFamily="34" charset="0"/>
              </a:rPr>
              <a:t> </a:t>
            </a:r>
            <a:r>
              <a:rPr lang="en-US" sz="1000" spc="-65" dirty="0">
                <a:solidFill>
                  <a:srgbClr val="777779"/>
                </a:solidFill>
                <a:latin typeface="Arial" panose="020B0604020202020204" pitchFamily="34" charset="0"/>
                <a:cs typeface="Arial" panose="020B0604020202020204" pitchFamily="34" charset="0"/>
              </a:rPr>
              <a:t>Resea</a:t>
            </a:r>
            <a:r>
              <a:rPr lang="en-US" sz="1000" spc="-70" dirty="0">
                <a:solidFill>
                  <a:srgbClr val="777779"/>
                </a:solidFill>
                <a:latin typeface="Arial" panose="020B0604020202020204" pitchFamily="34" charset="0"/>
                <a:cs typeface="Arial" panose="020B0604020202020204" pitchFamily="34" charset="0"/>
              </a:rPr>
              <a:t>r</a:t>
            </a:r>
            <a:r>
              <a:rPr lang="en-US" sz="1000" spc="-20" dirty="0">
                <a:solidFill>
                  <a:srgbClr val="777779"/>
                </a:solidFill>
                <a:latin typeface="Arial" panose="020B0604020202020204" pitchFamily="34" charset="0"/>
                <a:cs typeface="Arial" panose="020B0604020202020204" pitchFamily="34" charset="0"/>
              </a:rPr>
              <a:t>ch</a:t>
            </a:r>
            <a:r>
              <a:rPr lang="en-US" sz="1000" dirty="0">
                <a:solidFill>
                  <a:srgbClr val="777779"/>
                </a:solidFill>
                <a:latin typeface="Arial" panose="020B0604020202020204" pitchFamily="34" charset="0"/>
                <a:cs typeface="Arial" panose="020B0604020202020204" pitchFamily="34" charset="0"/>
              </a:rPr>
              <a:t> Study </a:t>
            </a:r>
            <a:r>
              <a:rPr lang="en-US" sz="1000" spc="40" dirty="0">
                <a:solidFill>
                  <a:srgbClr val="777779"/>
                </a:solidFill>
                <a:latin typeface="Arial" panose="020B0604020202020204" pitchFamily="34" charset="0"/>
                <a:cs typeface="Arial" panose="020B0604020202020204" pitchFamily="34" charset="0"/>
              </a:rPr>
              <a:t>found</a:t>
            </a:r>
            <a:r>
              <a:rPr lang="en-US" sz="1000" dirty="0">
                <a:solidFill>
                  <a:srgbClr val="777779"/>
                </a:solidFill>
                <a:latin typeface="Arial" panose="020B0604020202020204" pitchFamily="34" charset="0"/>
                <a:cs typeface="Arial" panose="020B0604020202020204" pitchFamily="34" charset="0"/>
              </a:rPr>
              <a:t> </a:t>
            </a:r>
            <a:r>
              <a:rPr lang="en-US" sz="1000" spc="114" dirty="0">
                <a:solidFill>
                  <a:srgbClr val="777779"/>
                </a:solidFill>
                <a:latin typeface="Arial" panose="020B0604020202020204" pitchFamily="34" charset="0"/>
                <a:cs typeface="Arial" panose="020B0604020202020204" pitchFamily="34" charset="0"/>
              </a:rPr>
              <a:t>t</a:t>
            </a:r>
            <a:r>
              <a:rPr lang="en-US" sz="1000" spc="10" dirty="0">
                <a:solidFill>
                  <a:srgbClr val="777779"/>
                </a:solidFill>
                <a:latin typeface="Arial" panose="020B0604020202020204" pitchFamily="34" charset="0"/>
                <a:cs typeface="Arial" panose="020B0604020202020204" pitchFamily="34" charset="0"/>
              </a:rPr>
              <a:t>hat</a:t>
            </a:r>
            <a:r>
              <a:rPr lang="en-US" sz="1000" dirty="0">
                <a:solidFill>
                  <a:srgbClr val="777779"/>
                </a:solidFill>
                <a:latin typeface="Arial" panose="020B0604020202020204" pitchFamily="34" charset="0"/>
                <a:cs typeface="Arial" panose="020B0604020202020204" pitchFamily="34" charset="0"/>
              </a:rPr>
              <a:t> </a:t>
            </a:r>
            <a:r>
              <a:rPr lang="en-US" sz="1000" spc="-20" dirty="0">
                <a:solidFill>
                  <a:srgbClr val="777779"/>
                </a:solidFill>
                <a:latin typeface="Arial" panose="020B0604020202020204" pitchFamily="34" charset="0"/>
                <a:cs typeface="Arial" panose="020B0604020202020204" pitchFamily="34" charset="0"/>
              </a:rPr>
              <a:t>11.4%</a:t>
            </a:r>
            <a:r>
              <a:rPr lang="en-US" sz="1000" dirty="0">
                <a:solidFill>
                  <a:srgbClr val="777779"/>
                </a:solidFill>
                <a:latin typeface="Arial" panose="020B0604020202020204" pitchFamily="34" charset="0"/>
                <a:cs typeface="Arial" panose="020B0604020202020204" pitchFamily="34" charset="0"/>
              </a:rPr>
              <a:t> </a:t>
            </a:r>
            <a:r>
              <a:rPr lang="en-US" sz="1000" spc="50" dirty="0">
                <a:solidFill>
                  <a:srgbClr val="777779"/>
                </a:solidFill>
                <a:latin typeface="Arial" panose="020B0604020202020204" pitchFamily="34" charset="0"/>
                <a:cs typeface="Arial" panose="020B0604020202020204" pitchFamily="34" charset="0"/>
              </a:rPr>
              <a:t>of</a:t>
            </a:r>
            <a:r>
              <a:rPr lang="en-US" sz="1000" dirty="0">
                <a:solidFill>
                  <a:srgbClr val="777779"/>
                </a:solidFill>
                <a:latin typeface="Arial" panose="020B0604020202020204" pitchFamily="34" charset="0"/>
                <a:cs typeface="Arial" panose="020B0604020202020204" pitchFamily="34" charset="0"/>
              </a:rPr>
              <a:t> </a:t>
            </a:r>
            <a:r>
              <a:rPr lang="en-US" sz="1000" spc="-10" dirty="0">
                <a:solidFill>
                  <a:srgbClr val="777779"/>
                </a:solidFill>
                <a:latin typeface="Arial" panose="020B0604020202020204" pitchFamily="34" charset="0"/>
                <a:cs typeface="Arial" panose="020B0604020202020204" pitchFamily="34" charset="0"/>
              </a:rPr>
              <a:t>buyers</a:t>
            </a:r>
            <a:r>
              <a:rPr lang="en-US" sz="1000" dirty="0">
                <a:solidFill>
                  <a:srgbClr val="777779"/>
                </a:solidFill>
                <a:latin typeface="Arial" panose="020B0604020202020204" pitchFamily="34" charset="0"/>
                <a:cs typeface="Arial" panose="020B0604020202020204" pitchFamily="34" charset="0"/>
              </a:rPr>
              <a:t> </a:t>
            </a:r>
            <a:r>
              <a:rPr lang="en-US" sz="1000" spc="-10" dirty="0">
                <a:solidFill>
                  <a:srgbClr val="777779"/>
                </a:solidFill>
                <a:latin typeface="Arial" panose="020B0604020202020204" pitchFamily="34" charset="0"/>
                <a:cs typeface="Arial" panose="020B0604020202020204" pitchFamily="34" charset="0"/>
              </a:rPr>
              <a:t>bypassed</a:t>
            </a:r>
            <a:r>
              <a:rPr lang="en-US" sz="1000" dirty="0">
                <a:solidFill>
                  <a:srgbClr val="777779"/>
                </a:solidFill>
                <a:latin typeface="Arial" panose="020B0604020202020204" pitchFamily="34" charset="0"/>
                <a:cs typeface="Arial" panose="020B0604020202020204" pitchFamily="34" charset="0"/>
              </a:rPr>
              <a:t> </a:t>
            </a:r>
            <a:r>
              <a:rPr lang="en-US" sz="1000" spc="-65" dirty="0">
                <a:solidFill>
                  <a:srgbClr val="777779"/>
                </a:solidFill>
                <a:latin typeface="Arial" panose="020B0604020202020204" pitchFamily="34" charset="0"/>
                <a:cs typeface="Arial" panose="020B0604020202020204" pitchFamily="34" charset="0"/>
              </a:rPr>
              <a:t>a</a:t>
            </a:r>
            <a:r>
              <a:rPr lang="en-US" sz="1000" dirty="0">
                <a:solidFill>
                  <a:srgbClr val="777779"/>
                </a:solidFill>
                <a:latin typeface="Arial" panose="020B0604020202020204" pitchFamily="34" charset="0"/>
                <a:cs typeface="Arial" panose="020B0604020202020204" pitchFamily="34" charset="0"/>
              </a:rPr>
              <a:t> </a:t>
            </a:r>
            <a:r>
              <a:rPr lang="en-US" sz="1000" spc="25" dirty="0">
                <a:solidFill>
                  <a:srgbClr val="777779"/>
                </a:solidFill>
                <a:latin typeface="Arial" panose="020B0604020202020204" pitchFamily="34" charset="0"/>
                <a:cs typeface="Arial" panose="020B0604020202020204" pitchFamily="34" charset="0"/>
              </a:rPr>
              <a:t>test</a:t>
            </a:r>
            <a:r>
              <a:rPr lang="en-US" sz="1000" dirty="0">
                <a:solidFill>
                  <a:srgbClr val="777779"/>
                </a:solidFill>
                <a:latin typeface="Arial" panose="020B0604020202020204" pitchFamily="34" charset="0"/>
                <a:cs typeface="Arial" panose="020B0604020202020204" pitchFamily="34" charset="0"/>
              </a:rPr>
              <a:t> </a:t>
            </a:r>
            <a:r>
              <a:rPr lang="en-US" sz="1000" spc="20" dirty="0">
                <a:solidFill>
                  <a:srgbClr val="777779"/>
                </a:solidFill>
                <a:latin typeface="Arial" panose="020B0604020202020204" pitchFamily="34" charset="0"/>
                <a:cs typeface="Arial" panose="020B0604020202020204" pitchFamily="34" charset="0"/>
              </a:rPr>
              <a:t>drive (2012)</a:t>
            </a:r>
            <a:endParaRPr lang="en-US" sz="1000" dirty="0">
              <a:latin typeface="Arial" panose="020B0604020202020204" pitchFamily="34" charset="0"/>
              <a:cs typeface="Arial" panose="020B0604020202020204" pitchFamily="34" charset="0"/>
            </a:endParaRPr>
          </a:p>
          <a:p>
            <a:pPr marL="520700" marR="1336040">
              <a:lnSpc>
                <a:spcPct val="103299"/>
              </a:lnSpc>
              <a:spcBef>
                <a:spcPts val="1680"/>
              </a:spcBef>
            </a:pPr>
            <a:r>
              <a:rPr lang="en-US" sz="1000" i="1" spc="95" dirty="0">
                <a:solidFill>
                  <a:srgbClr val="777779"/>
                </a:solidFill>
                <a:latin typeface="Arial" panose="020B0604020202020204" pitchFamily="34" charset="0"/>
                <a:cs typeface="Arial" panose="020B0604020202020204" pitchFamily="34" charset="0"/>
              </a:rPr>
              <a:t>“About </a:t>
            </a:r>
            <a:r>
              <a:rPr lang="en-US" sz="1000" i="1" spc="15" dirty="0">
                <a:solidFill>
                  <a:srgbClr val="777779"/>
                </a:solidFill>
                <a:latin typeface="Arial" panose="020B0604020202020204" pitchFamily="34" charset="0"/>
                <a:cs typeface="Arial" panose="020B0604020202020204" pitchFamily="34" charset="0"/>
              </a:rPr>
              <a:t>one </a:t>
            </a:r>
            <a:r>
              <a:rPr lang="en-US" sz="1000" i="1" spc="10" dirty="0">
                <a:solidFill>
                  <a:srgbClr val="777779"/>
                </a:solidFill>
                <a:latin typeface="Arial" panose="020B0604020202020204" pitchFamily="34" charset="0"/>
                <a:cs typeface="Arial" panose="020B0604020202020204" pitchFamily="34" charset="0"/>
              </a:rPr>
              <a:t>in 10 </a:t>
            </a:r>
            <a:r>
              <a:rPr lang="en-US" sz="1000" i="1" spc="-10" dirty="0">
                <a:solidFill>
                  <a:srgbClr val="777779"/>
                </a:solidFill>
                <a:latin typeface="Arial" panose="020B0604020202020204" pitchFamily="34" charset="0"/>
                <a:cs typeface="Arial" panose="020B0604020202020204" pitchFamily="34" charset="0"/>
              </a:rPr>
              <a:t>Americans </a:t>
            </a:r>
            <a:r>
              <a:rPr lang="en-US" sz="1000" i="1" spc="5" dirty="0">
                <a:solidFill>
                  <a:srgbClr val="777779"/>
                </a:solidFill>
                <a:latin typeface="Arial" panose="020B0604020202020204" pitchFamily="34" charset="0"/>
                <a:cs typeface="Arial" panose="020B0604020202020204" pitchFamily="34" charset="0"/>
              </a:rPr>
              <a:t>we </a:t>
            </a:r>
            <a:r>
              <a:rPr lang="en-US" sz="1000" i="1" spc="35" dirty="0">
                <a:solidFill>
                  <a:srgbClr val="777779"/>
                </a:solidFill>
                <a:latin typeface="Arial" panose="020B0604020202020204" pitchFamily="34" charset="0"/>
                <a:cs typeface="Arial" panose="020B0604020202020204" pitchFamily="34" charset="0"/>
              </a:rPr>
              <a:t>ident</a:t>
            </a:r>
            <a:r>
              <a:rPr lang="en-US" sz="1000" i="1" spc="15" dirty="0">
                <a:solidFill>
                  <a:srgbClr val="777779"/>
                </a:solidFill>
                <a:latin typeface="Arial" panose="020B0604020202020204" pitchFamily="34" charset="0"/>
                <a:cs typeface="Arial" panose="020B0604020202020204" pitchFamily="34" charset="0"/>
              </a:rPr>
              <a:t>ify </a:t>
            </a:r>
            <a:r>
              <a:rPr lang="en-US" sz="1000" i="1" spc="-90" dirty="0">
                <a:solidFill>
                  <a:srgbClr val="777779"/>
                </a:solidFill>
                <a:latin typeface="Arial" panose="020B0604020202020204" pitchFamily="34" charset="0"/>
                <a:cs typeface="Arial" panose="020B0604020202020204" pitchFamily="34" charset="0"/>
              </a:rPr>
              <a:t>as </a:t>
            </a:r>
            <a:r>
              <a:rPr lang="en-US" sz="1000" i="1" spc="35" dirty="0">
                <a:solidFill>
                  <a:srgbClr val="777779"/>
                </a:solidFill>
                <a:latin typeface="Arial" panose="020B0604020202020204" pitchFamily="34" charset="0"/>
                <a:cs typeface="Arial" panose="020B0604020202020204" pitchFamily="34" charset="0"/>
              </a:rPr>
              <a:t>being </a:t>
            </a:r>
            <a:r>
              <a:rPr lang="en-US" sz="1000" i="1" spc="45" dirty="0">
                <a:solidFill>
                  <a:srgbClr val="777779"/>
                </a:solidFill>
                <a:latin typeface="Arial" panose="020B0604020202020204" pitchFamily="34" charset="0"/>
                <a:cs typeface="Arial" panose="020B0604020202020204" pitchFamily="34" charset="0"/>
              </a:rPr>
              <a:t>‘pu</a:t>
            </a:r>
            <a:r>
              <a:rPr lang="en-US" sz="1000" i="1" spc="5" dirty="0">
                <a:solidFill>
                  <a:srgbClr val="777779"/>
                </a:solidFill>
                <a:latin typeface="Arial" panose="020B0604020202020204" pitchFamily="34" charset="0"/>
                <a:cs typeface="Arial" panose="020B0604020202020204" pitchFamily="34" charset="0"/>
              </a:rPr>
              <a:t>r</a:t>
            </a:r>
            <a:r>
              <a:rPr lang="en-US" sz="1000" i="1" dirty="0">
                <a:solidFill>
                  <a:srgbClr val="777779"/>
                </a:solidFill>
                <a:latin typeface="Arial" panose="020B0604020202020204" pitchFamily="34" charset="0"/>
                <a:cs typeface="Arial" panose="020B0604020202020204" pitchFamily="34" charset="0"/>
              </a:rPr>
              <a:t>ely </a:t>
            </a:r>
            <a:r>
              <a:rPr lang="en-US" sz="1000" i="1" spc="30" dirty="0" err="1">
                <a:solidFill>
                  <a:srgbClr val="777779"/>
                </a:solidFill>
                <a:latin typeface="Arial" panose="020B0604020202020204" pitchFamily="34" charset="0"/>
                <a:cs typeface="Arial" panose="020B0604020202020204" pitchFamily="34" charset="0"/>
              </a:rPr>
              <a:t>pragmat</a:t>
            </a:r>
            <a:r>
              <a:rPr lang="en-US" sz="1000" i="1" spc="5" dirty="0" err="1">
                <a:solidFill>
                  <a:srgbClr val="777779"/>
                </a:solidFill>
                <a:latin typeface="Arial" panose="020B0604020202020204" pitchFamily="34" charset="0"/>
                <a:cs typeface="Arial" panose="020B0604020202020204" pitchFamily="34" charset="0"/>
              </a:rPr>
              <a:t>ic,’which</a:t>
            </a:r>
            <a:r>
              <a:rPr lang="en-US" sz="1000" i="1" dirty="0">
                <a:solidFill>
                  <a:srgbClr val="777779"/>
                </a:solidFill>
                <a:latin typeface="Arial" panose="020B0604020202020204" pitchFamily="34" charset="0"/>
                <a:cs typeface="Arial" panose="020B0604020202020204" pitchFamily="34" charset="0"/>
              </a:rPr>
              <a:t> </a:t>
            </a:r>
            <a:r>
              <a:rPr lang="en-US" sz="1000" i="1" spc="-40" dirty="0">
                <a:solidFill>
                  <a:srgbClr val="777779"/>
                </a:solidFill>
                <a:latin typeface="Arial" panose="020B0604020202020204" pitchFamily="34" charset="0"/>
                <a:cs typeface="Arial" panose="020B0604020202020204" pitchFamily="34" charset="0"/>
              </a:rPr>
              <a:t>means</a:t>
            </a:r>
            <a:r>
              <a:rPr lang="en-US" sz="1000" i="1" dirty="0">
                <a:solidFill>
                  <a:srgbClr val="777779"/>
                </a:solidFill>
                <a:latin typeface="Arial" panose="020B0604020202020204" pitchFamily="34" charset="0"/>
                <a:cs typeface="Arial" panose="020B0604020202020204" pitchFamily="34" charset="0"/>
              </a:rPr>
              <a:t> </a:t>
            </a:r>
            <a:r>
              <a:rPr lang="en-US" sz="1000" i="1" spc="-60" dirty="0">
                <a:solidFill>
                  <a:srgbClr val="777779"/>
                </a:solidFill>
                <a:latin typeface="Arial" panose="020B0604020202020204" pitchFamily="34" charset="0"/>
                <a:cs typeface="Arial" panose="020B0604020202020204" pitchFamily="34" charset="0"/>
              </a:rPr>
              <a:t>a</a:t>
            </a:r>
            <a:r>
              <a:rPr lang="en-US" sz="1000" i="1" dirty="0">
                <a:solidFill>
                  <a:srgbClr val="777779"/>
                </a:solidFill>
                <a:latin typeface="Arial" panose="020B0604020202020204" pitchFamily="34" charset="0"/>
                <a:cs typeface="Arial" panose="020B0604020202020204" pitchFamily="34" charset="0"/>
              </a:rPr>
              <a:t> </a:t>
            </a:r>
            <a:r>
              <a:rPr lang="en-US" sz="1000" i="1" spc="-25" dirty="0">
                <a:solidFill>
                  <a:srgbClr val="777779"/>
                </a:solidFill>
                <a:latin typeface="Arial" panose="020B0604020202020204" pitchFamily="34" charset="0"/>
                <a:cs typeface="Arial" panose="020B0604020202020204" pitchFamily="34" charset="0"/>
              </a:rPr>
              <a:t>car</a:t>
            </a:r>
            <a:r>
              <a:rPr lang="en-US" sz="1000" i="1" dirty="0">
                <a:solidFill>
                  <a:srgbClr val="777779"/>
                </a:solidFill>
                <a:latin typeface="Arial" panose="020B0604020202020204" pitchFamily="34" charset="0"/>
                <a:cs typeface="Arial" panose="020B0604020202020204" pitchFamily="34" charset="0"/>
              </a:rPr>
              <a:t> </a:t>
            </a:r>
            <a:r>
              <a:rPr lang="en-US" sz="1000" i="1" spc="-45" dirty="0">
                <a:solidFill>
                  <a:srgbClr val="777779"/>
                </a:solidFill>
                <a:latin typeface="Arial" panose="020B0604020202020204" pitchFamily="34" charset="0"/>
                <a:cs typeface="Arial" panose="020B0604020202020204" pitchFamily="34" charset="0"/>
              </a:rPr>
              <a:t>is</a:t>
            </a:r>
            <a:r>
              <a:rPr lang="en-US" sz="1000" i="1" dirty="0">
                <a:solidFill>
                  <a:srgbClr val="777779"/>
                </a:solidFill>
                <a:latin typeface="Arial" panose="020B0604020202020204" pitchFamily="34" charset="0"/>
                <a:cs typeface="Arial" panose="020B0604020202020204" pitchFamily="34" charset="0"/>
              </a:rPr>
              <a:t> </a:t>
            </a:r>
            <a:r>
              <a:rPr lang="en-US" sz="1000" i="1" spc="-60" dirty="0">
                <a:solidFill>
                  <a:srgbClr val="777779"/>
                </a:solidFill>
                <a:latin typeface="Arial" panose="020B0604020202020204" pitchFamily="34" charset="0"/>
                <a:cs typeface="Arial" panose="020B0604020202020204" pitchFamily="34" charset="0"/>
              </a:rPr>
              <a:t>a</a:t>
            </a:r>
            <a:r>
              <a:rPr lang="en-US" sz="1000" i="1" dirty="0">
                <a:solidFill>
                  <a:srgbClr val="777779"/>
                </a:solidFill>
                <a:latin typeface="Arial" panose="020B0604020202020204" pitchFamily="34" charset="0"/>
                <a:cs typeface="Arial" panose="020B0604020202020204" pitchFamily="34" charset="0"/>
              </a:rPr>
              <a:t> </a:t>
            </a:r>
            <a:r>
              <a:rPr lang="en-US" sz="1000" i="1" spc="-10" dirty="0">
                <a:solidFill>
                  <a:srgbClr val="777779"/>
                </a:solidFill>
                <a:latin typeface="Arial" panose="020B0604020202020204" pitchFamily="34" charset="0"/>
                <a:cs typeface="Arial" panose="020B0604020202020204" pitchFamily="34" charset="0"/>
              </a:rPr>
              <a:t>very</a:t>
            </a:r>
            <a:r>
              <a:rPr lang="en-US" sz="1000" i="1" spc="-5" dirty="0">
                <a:solidFill>
                  <a:srgbClr val="777779"/>
                </a:solidFill>
                <a:latin typeface="Arial" panose="020B0604020202020204" pitchFamily="34" charset="0"/>
                <a:cs typeface="Arial" panose="020B0604020202020204" pitchFamily="34" charset="0"/>
              </a:rPr>
              <a:t> </a:t>
            </a:r>
            <a:r>
              <a:rPr lang="en-US" sz="1000" i="1" spc="65" dirty="0">
                <a:solidFill>
                  <a:srgbClr val="777779"/>
                </a:solidFill>
                <a:latin typeface="Arial" panose="020B0604020202020204" pitchFamily="34" charset="0"/>
                <a:cs typeface="Arial" panose="020B0604020202020204" pitchFamily="34" charset="0"/>
              </a:rPr>
              <a:t>good</a:t>
            </a:r>
            <a:r>
              <a:rPr lang="en-US" sz="1000" i="1" dirty="0">
                <a:solidFill>
                  <a:srgbClr val="777779"/>
                </a:solidFill>
                <a:latin typeface="Arial" panose="020B0604020202020204" pitchFamily="34" charset="0"/>
                <a:cs typeface="Arial" panose="020B0604020202020204" pitchFamily="34" charset="0"/>
              </a:rPr>
              <a:t> </a:t>
            </a:r>
            <a:r>
              <a:rPr lang="en-US" sz="1000" i="1" spc="105" dirty="0">
                <a:solidFill>
                  <a:srgbClr val="777779"/>
                </a:solidFill>
                <a:latin typeface="Arial" panose="020B0604020202020204" pitchFamily="34" charset="0"/>
                <a:cs typeface="Arial" panose="020B0604020202020204" pitchFamily="34" charset="0"/>
              </a:rPr>
              <a:t>t</a:t>
            </a:r>
            <a:r>
              <a:rPr lang="en-US" sz="1000" i="1" spc="20" dirty="0">
                <a:solidFill>
                  <a:srgbClr val="777779"/>
                </a:solidFill>
                <a:latin typeface="Arial" panose="020B0604020202020204" pitchFamily="34" charset="0"/>
                <a:cs typeface="Arial" panose="020B0604020202020204" pitchFamily="34" charset="0"/>
              </a:rPr>
              <a:t>hing</a:t>
            </a:r>
            <a:r>
              <a:rPr lang="en-US" sz="1000" i="1" dirty="0">
                <a:solidFill>
                  <a:srgbClr val="777779"/>
                </a:solidFill>
                <a:latin typeface="Arial" panose="020B0604020202020204" pitchFamily="34" charset="0"/>
                <a:cs typeface="Arial" panose="020B0604020202020204" pitchFamily="34" charset="0"/>
              </a:rPr>
              <a:t> </a:t>
            </a:r>
            <a:r>
              <a:rPr lang="en-US" sz="1000" i="1" spc="45" dirty="0">
                <a:solidFill>
                  <a:srgbClr val="777779"/>
                </a:solidFill>
                <a:latin typeface="Arial" panose="020B0604020202020204" pitchFamily="34" charset="0"/>
                <a:cs typeface="Arial" panose="020B0604020202020204" pitchFamily="34" charset="0"/>
              </a:rPr>
              <a:t>for</a:t>
            </a:r>
            <a:r>
              <a:rPr lang="en-US" sz="1000" i="1" dirty="0">
                <a:solidFill>
                  <a:srgbClr val="777779"/>
                </a:solidFill>
                <a:latin typeface="Arial" panose="020B0604020202020204" pitchFamily="34" charset="0"/>
                <a:cs typeface="Arial" panose="020B0604020202020204" pitchFamily="34" charset="0"/>
              </a:rPr>
              <a:t> </a:t>
            </a:r>
            <a:r>
              <a:rPr lang="en-US" sz="1000" i="1" spc="60" dirty="0">
                <a:solidFill>
                  <a:srgbClr val="777779"/>
                </a:solidFill>
                <a:latin typeface="Arial" panose="020B0604020202020204" pitchFamily="34" charset="0"/>
                <a:cs typeface="Arial" panose="020B0604020202020204" pitchFamily="34" charset="0"/>
              </a:rPr>
              <a:t>get</a:t>
            </a:r>
            <a:r>
              <a:rPr lang="en-US" sz="1000" i="1" spc="105" dirty="0">
                <a:solidFill>
                  <a:srgbClr val="777779"/>
                </a:solidFill>
                <a:latin typeface="Arial" panose="020B0604020202020204" pitchFamily="34" charset="0"/>
                <a:cs typeface="Arial" panose="020B0604020202020204" pitchFamily="34" charset="0"/>
              </a:rPr>
              <a:t>t</a:t>
            </a:r>
            <a:r>
              <a:rPr lang="en-US" sz="1000" i="1" spc="30" dirty="0">
                <a:solidFill>
                  <a:srgbClr val="777779"/>
                </a:solidFill>
                <a:latin typeface="Arial" panose="020B0604020202020204" pitchFamily="34" charset="0"/>
                <a:cs typeface="Arial" panose="020B0604020202020204" pitchFamily="34" charset="0"/>
              </a:rPr>
              <a:t>ing</a:t>
            </a:r>
            <a:r>
              <a:rPr lang="en-US" sz="1000" i="1" dirty="0">
                <a:solidFill>
                  <a:srgbClr val="777779"/>
                </a:solidFill>
                <a:latin typeface="Arial" panose="020B0604020202020204" pitchFamily="34" charset="0"/>
                <a:cs typeface="Arial" panose="020B0604020202020204" pitchFamily="34" charset="0"/>
              </a:rPr>
              <a:t> </a:t>
            </a:r>
            <a:r>
              <a:rPr lang="en-US" sz="1000" i="1" spc="10" dirty="0">
                <a:solidFill>
                  <a:srgbClr val="777779"/>
                </a:solidFill>
                <a:latin typeface="Arial" panose="020B0604020202020204" pitchFamily="34" charset="0"/>
                <a:cs typeface="Arial" panose="020B0604020202020204" pitchFamily="34" charset="0"/>
              </a:rPr>
              <a:t>me</a:t>
            </a:r>
            <a:r>
              <a:rPr lang="en-US" sz="1000" i="1" dirty="0">
                <a:solidFill>
                  <a:srgbClr val="777779"/>
                </a:solidFill>
                <a:latin typeface="Arial" panose="020B0604020202020204" pitchFamily="34" charset="0"/>
                <a:cs typeface="Arial" panose="020B0604020202020204" pitchFamily="34" charset="0"/>
              </a:rPr>
              <a:t> </a:t>
            </a:r>
            <a:r>
              <a:rPr lang="en-US" sz="1000" i="1" spc="35" dirty="0">
                <a:solidFill>
                  <a:srgbClr val="777779"/>
                </a:solidFill>
                <a:latin typeface="Arial" panose="020B0604020202020204" pitchFamily="34" charset="0"/>
                <a:cs typeface="Arial" panose="020B0604020202020204" pitchFamily="34" charset="0"/>
              </a:rPr>
              <a:t>f</a:t>
            </a:r>
            <a:r>
              <a:rPr lang="en-US" sz="1000" i="1" spc="15" dirty="0">
                <a:solidFill>
                  <a:srgbClr val="777779"/>
                </a:solidFill>
                <a:latin typeface="Arial" panose="020B0604020202020204" pitchFamily="34" charset="0"/>
                <a:cs typeface="Arial" panose="020B0604020202020204" pitchFamily="34" charset="0"/>
              </a:rPr>
              <a:t>r</a:t>
            </a:r>
            <a:r>
              <a:rPr lang="en-US" sz="1000" i="1" spc="40" dirty="0">
                <a:solidFill>
                  <a:srgbClr val="777779"/>
                </a:solidFill>
                <a:latin typeface="Arial" panose="020B0604020202020204" pitchFamily="34" charset="0"/>
                <a:cs typeface="Arial" panose="020B0604020202020204" pitchFamily="34" charset="0"/>
              </a:rPr>
              <a:t>om</a:t>
            </a:r>
            <a:r>
              <a:rPr lang="en-US" sz="1000" i="1" dirty="0">
                <a:solidFill>
                  <a:srgbClr val="777779"/>
                </a:solidFill>
                <a:latin typeface="Arial" panose="020B0604020202020204" pitchFamily="34" charset="0"/>
                <a:cs typeface="Arial" panose="020B0604020202020204" pitchFamily="34" charset="0"/>
              </a:rPr>
              <a:t> </a:t>
            </a:r>
            <a:r>
              <a:rPr lang="en-US" sz="1000" i="1" spc="65" dirty="0">
                <a:solidFill>
                  <a:srgbClr val="777779"/>
                </a:solidFill>
                <a:latin typeface="Arial" panose="020B0604020202020204" pitchFamily="34" charset="0"/>
                <a:cs typeface="Arial" panose="020B0604020202020204" pitchFamily="34" charset="0"/>
              </a:rPr>
              <a:t>‘A</a:t>
            </a:r>
            <a:r>
              <a:rPr lang="en-US" sz="1000" i="1" dirty="0">
                <a:solidFill>
                  <a:srgbClr val="777779"/>
                </a:solidFill>
                <a:latin typeface="Arial" panose="020B0604020202020204" pitchFamily="34" charset="0"/>
                <a:cs typeface="Arial" panose="020B0604020202020204" pitchFamily="34" charset="0"/>
              </a:rPr>
              <a:t> </a:t>
            </a:r>
            <a:r>
              <a:rPr lang="en-US" sz="1000" i="1" spc="80" dirty="0">
                <a:solidFill>
                  <a:srgbClr val="777779"/>
                </a:solidFill>
                <a:latin typeface="Arial" panose="020B0604020202020204" pitchFamily="34" charset="0"/>
                <a:cs typeface="Arial" panose="020B0604020202020204" pitchFamily="34" charset="0"/>
              </a:rPr>
              <a:t>to</a:t>
            </a:r>
            <a:r>
              <a:rPr lang="en-US" sz="1000" i="1" dirty="0">
                <a:solidFill>
                  <a:srgbClr val="777779"/>
                </a:solidFill>
                <a:latin typeface="Arial" panose="020B0604020202020204" pitchFamily="34" charset="0"/>
                <a:cs typeface="Arial" panose="020B0604020202020204" pitchFamily="34" charset="0"/>
              </a:rPr>
              <a:t> </a:t>
            </a:r>
            <a:r>
              <a:rPr lang="en-US" sz="1000" i="1" spc="5" dirty="0">
                <a:solidFill>
                  <a:srgbClr val="777779"/>
                </a:solidFill>
                <a:latin typeface="Arial" panose="020B0604020202020204" pitchFamily="34" charset="0"/>
                <a:cs typeface="Arial" panose="020B0604020202020204" pitchFamily="34" charset="0"/>
              </a:rPr>
              <a:t>B,’</a:t>
            </a:r>
            <a:r>
              <a:rPr lang="en-US" sz="1000" i="1" dirty="0">
                <a:solidFill>
                  <a:srgbClr val="777779"/>
                </a:solidFill>
                <a:latin typeface="Arial" panose="020B0604020202020204" pitchFamily="34" charset="0"/>
                <a:cs typeface="Arial" panose="020B0604020202020204" pitchFamily="34" charset="0"/>
              </a:rPr>
              <a:t> </a:t>
            </a:r>
            <a:r>
              <a:rPr lang="en-US" sz="1000" i="1" spc="5" dirty="0">
                <a:solidFill>
                  <a:srgbClr val="777779"/>
                </a:solidFill>
                <a:latin typeface="Arial" panose="020B0604020202020204" pitchFamily="34" charset="0"/>
                <a:cs typeface="Arial" panose="020B0604020202020204" pitchFamily="34" charset="0"/>
              </a:rPr>
              <a:t>and</a:t>
            </a:r>
            <a:r>
              <a:rPr lang="en-US" sz="1000" i="1" dirty="0">
                <a:solidFill>
                  <a:srgbClr val="777779"/>
                </a:solidFill>
                <a:latin typeface="Arial" panose="020B0604020202020204" pitchFamily="34" charset="0"/>
                <a:cs typeface="Arial" panose="020B0604020202020204" pitchFamily="34" charset="0"/>
              </a:rPr>
              <a:t> </a:t>
            </a:r>
            <a:r>
              <a:rPr lang="en-US" sz="1000" i="1" spc="105" dirty="0">
                <a:solidFill>
                  <a:srgbClr val="777779"/>
                </a:solidFill>
                <a:latin typeface="Arial" panose="020B0604020202020204" pitchFamily="34" charset="0"/>
                <a:cs typeface="Arial" panose="020B0604020202020204" pitchFamily="34" charset="0"/>
              </a:rPr>
              <a:t>t</a:t>
            </a:r>
            <a:r>
              <a:rPr lang="en-US" sz="1000" i="1" spc="10" dirty="0">
                <a:solidFill>
                  <a:srgbClr val="777779"/>
                </a:solidFill>
                <a:latin typeface="Arial" panose="020B0604020202020204" pitchFamily="34" charset="0"/>
                <a:cs typeface="Arial" panose="020B0604020202020204" pitchFamily="34" charset="0"/>
              </a:rPr>
              <a:t>hat</a:t>
            </a:r>
            <a:r>
              <a:rPr lang="en-US" sz="1000" i="1" spc="-35" dirty="0">
                <a:solidFill>
                  <a:srgbClr val="777779"/>
                </a:solidFill>
                <a:latin typeface="Arial" panose="020B0604020202020204" pitchFamily="34" charset="0"/>
                <a:cs typeface="Arial" panose="020B0604020202020204" pitchFamily="34" charset="0"/>
              </a:rPr>
              <a:t>’</a:t>
            </a:r>
            <a:r>
              <a:rPr lang="en-US" sz="1000" i="1" spc="-114" dirty="0">
                <a:solidFill>
                  <a:srgbClr val="777779"/>
                </a:solidFill>
                <a:latin typeface="Arial" panose="020B0604020202020204" pitchFamily="34" charset="0"/>
                <a:cs typeface="Arial" panose="020B0604020202020204" pitchFamily="34" charset="0"/>
              </a:rPr>
              <a:t>s</a:t>
            </a:r>
            <a:r>
              <a:rPr lang="en-US" sz="1000" i="1" dirty="0">
                <a:solidFill>
                  <a:srgbClr val="777779"/>
                </a:solidFill>
                <a:latin typeface="Arial" panose="020B0604020202020204" pitchFamily="34" charset="0"/>
                <a:cs typeface="Arial" panose="020B0604020202020204" pitchFamily="34" charset="0"/>
              </a:rPr>
              <a:t> </a:t>
            </a:r>
            <a:r>
              <a:rPr lang="en-US" sz="1000" i="1" spc="35" dirty="0">
                <a:solidFill>
                  <a:srgbClr val="777779"/>
                </a:solidFill>
                <a:latin typeface="Arial" panose="020B0604020202020204" pitchFamily="34" charset="0"/>
                <a:cs typeface="Arial" panose="020B0604020202020204" pitchFamily="34" charset="0"/>
              </a:rPr>
              <a:t>about</a:t>
            </a:r>
            <a:r>
              <a:rPr lang="en-US" sz="1000" i="1" dirty="0">
                <a:solidFill>
                  <a:srgbClr val="777779"/>
                </a:solidFill>
                <a:latin typeface="Arial" panose="020B0604020202020204" pitchFamily="34" charset="0"/>
                <a:cs typeface="Arial" panose="020B0604020202020204" pitchFamily="34" charset="0"/>
              </a:rPr>
              <a:t> </a:t>
            </a:r>
            <a:r>
              <a:rPr lang="en-US" sz="1000" i="1" spc="40" dirty="0">
                <a:solidFill>
                  <a:srgbClr val="777779"/>
                </a:solidFill>
                <a:latin typeface="Arial" panose="020B0604020202020204" pitchFamily="34" charset="0"/>
                <a:cs typeface="Arial" panose="020B0604020202020204" pitchFamily="34" charset="0"/>
              </a:rPr>
              <a:t>it.</a:t>
            </a:r>
            <a:r>
              <a:rPr lang="en-US" sz="1000" i="1" dirty="0">
                <a:solidFill>
                  <a:srgbClr val="777779"/>
                </a:solidFill>
                <a:latin typeface="Arial" panose="020B0604020202020204" pitchFamily="34" charset="0"/>
                <a:cs typeface="Arial" panose="020B0604020202020204" pitchFamily="34" charset="0"/>
              </a:rPr>
              <a:t> </a:t>
            </a:r>
            <a:r>
              <a:rPr lang="en-US" sz="1000" i="1" spc="-45" dirty="0">
                <a:solidFill>
                  <a:srgbClr val="777779"/>
                </a:solidFill>
                <a:latin typeface="Arial" panose="020B0604020202020204" pitchFamily="34" charset="0"/>
                <a:cs typeface="Arial" panose="020B0604020202020204" pitchFamily="34" charset="0"/>
              </a:rPr>
              <a:t>Because</a:t>
            </a:r>
            <a:r>
              <a:rPr lang="en-US" sz="1000" i="1" dirty="0">
                <a:solidFill>
                  <a:srgbClr val="777779"/>
                </a:solidFill>
                <a:latin typeface="Arial" panose="020B0604020202020204" pitchFamily="34" charset="0"/>
                <a:cs typeface="Arial" panose="020B0604020202020204" pitchFamily="34" charset="0"/>
              </a:rPr>
              <a:t> </a:t>
            </a:r>
            <a:r>
              <a:rPr lang="en-US" sz="1000" i="1" spc="50" dirty="0">
                <a:solidFill>
                  <a:srgbClr val="777779"/>
                </a:solidFill>
                <a:latin typeface="Arial" panose="020B0604020202020204" pitchFamily="34" charset="0"/>
                <a:cs typeface="Arial" panose="020B0604020202020204" pitchFamily="34" charset="0"/>
              </a:rPr>
              <a:t>of</a:t>
            </a:r>
            <a:r>
              <a:rPr lang="en-US" sz="1000" i="1" dirty="0">
                <a:solidFill>
                  <a:srgbClr val="777779"/>
                </a:solidFill>
                <a:latin typeface="Arial" panose="020B0604020202020204" pitchFamily="34" charset="0"/>
                <a:cs typeface="Arial" panose="020B0604020202020204" pitchFamily="34" charset="0"/>
              </a:rPr>
              <a:t> </a:t>
            </a:r>
            <a:r>
              <a:rPr lang="en-US" sz="1000" i="1" spc="105" dirty="0">
                <a:solidFill>
                  <a:srgbClr val="777779"/>
                </a:solidFill>
                <a:latin typeface="Arial" panose="020B0604020202020204" pitchFamily="34" charset="0"/>
                <a:cs typeface="Arial" panose="020B0604020202020204" pitchFamily="34" charset="0"/>
              </a:rPr>
              <a:t>t</a:t>
            </a:r>
            <a:r>
              <a:rPr lang="en-US" sz="1000" i="1" spc="-25" dirty="0">
                <a:solidFill>
                  <a:srgbClr val="777779"/>
                </a:solidFill>
                <a:latin typeface="Arial" panose="020B0604020202020204" pitchFamily="34" charset="0"/>
                <a:cs typeface="Arial" panose="020B0604020202020204" pitchFamily="34" charset="0"/>
              </a:rPr>
              <a:t>his,</a:t>
            </a:r>
            <a:r>
              <a:rPr lang="en-US" sz="1000" i="1" dirty="0">
                <a:solidFill>
                  <a:srgbClr val="777779"/>
                </a:solidFill>
                <a:latin typeface="Arial" panose="020B0604020202020204" pitchFamily="34" charset="0"/>
                <a:cs typeface="Arial" panose="020B0604020202020204" pitchFamily="34" charset="0"/>
              </a:rPr>
              <a:t> </a:t>
            </a:r>
            <a:r>
              <a:rPr lang="en-US" sz="1000" i="1" spc="65" dirty="0">
                <a:solidFill>
                  <a:srgbClr val="777779"/>
                </a:solidFill>
                <a:latin typeface="Arial" panose="020B0604020202020204" pitchFamily="34" charset="0"/>
                <a:cs typeface="Arial" panose="020B0604020202020204" pitchFamily="34" charset="0"/>
              </a:rPr>
              <a:t>it</a:t>
            </a:r>
            <a:r>
              <a:rPr lang="en-US" sz="1000" i="1" spc="-35" dirty="0">
                <a:solidFill>
                  <a:srgbClr val="777779"/>
                </a:solidFill>
                <a:latin typeface="Arial" panose="020B0604020202020204" pitchFamily="34" charset="0"/>
                <a:cs typeface="Arial" panose="020B0604020202020204" pitchFamily="34" charset="0"/>
              </a:rPr>
              <a:t>’</a:t>
            </a:r>
            <a:r>
              <a:rPr lang="en-US" sz="1000" i="1" spc="-114" dirty="0">
                <a:solidFill>
                  <a:srgbClr val="777779"/>
                </a:solidFill>
                <a:latin typeface="Arial" panose="020B0604020202020204" pitchFamily="34" charset="0"/>
                <a:cs typeface="Arial" panose="020B0604020202020204" pitchFamily="34" charset="0"/>
              </a:rPr>
              <a:t>s</a:t>
            </a:r>
            <a:r>
              <a:rPr lang="en-US" sz="1000" i="1" dirty="0">
                <a:solidFill>
                  <a:srgbClr val="777779"/>
                </a:solidFill>
                <a:latin typeface="Arial" panose="020B0604020202020204" pitchFamily="34" charset="0"/>
                <a:cs typeface="Arial" panose="020B0604020202020204" pitchFamily="34" charset="0"/>
              </a:rPr>
              <a:t> </a:t>
            </a:r>
            <a:r>
              <a:rPr lang="en-US" sz="1000" i="1" spc="-60" dirty="0">
                <a:solidFill>
                  <a:srgbClr val="777779"/>
                </a:solidFill>
                <a:latin typeface="Arial" panose="020B0604020202020204" pitchFamily="34" charset="0"/>
                <a:cs typeface="Arial" panose="020B0604020202020204" pitchFamily="34" charset="0"/>
              </a:rPr>
              <a:t>easy</a:t>
            </a:r>
            <a:r>
              <a:rPr lang="en-US" sz="1000" i="1" dirty="0">
                <a:solidFill>
                  <a:srgbClr val="777779"/>
                </a:solidFill>
                <a:latin typeface="Arial" panose="020B0604020202020204" pitchFamily="34" charset="0"/>
                <a:cs typeface="Arial" panose="020B0604020202020204" pitchFamily="34" charset="0"/>
              </a:rPr>
              <a:t> </a:t>
            </a:r>
            <a:r>
              <a:rPr lang="en-US" sz="1000" i="1" spc="80" dirty="0">
                <a:solidFill>
                  <a:srgbClr val="777779"/>
                </a:solidFill>
                <a:latin typeface="Arial" panose="020B0604020202020204" pitchFamily="34" charset="0"/>
                <a:cs typeface="Arial" panose="020B0604020202020204" pitchFamily="34" charset="0"/>
              </a:rPr>
              <a:t>to</a:t>
            </a:r>
            <a:r>
              <a:rPr lang="en-US" sz="1000" i="1" dirty="0">
                <a:solidFill>
                  <a:srgbClr val="777779"/>
                </a:solidFill>
                <a:latin typeface="Arial" panose="020B0604020202020204" pitchFamily="34" charset="0"/>
                <a:cs typeface="Arial" panose="020B0604020202020204" pitchFamily="34" charset="0"/>
              </a:rPr>
              <a:t> </a:t>
            </a:r>
            <a:r>
              <a:rPr lang="en-US" sz="1000" i="1" spc="-45" dirty="0">
                <a:solidFill>
                  <a:srgbClr val="777779"/>
                </a:solidFill>
                <a:latin typeface="Arial" panose="020B0604020202020204" pitchFamily="34" charset="0"/>
                <a:cs typeface="Arial" panose="020B0604020202020204" pitchFamily="34" charset="0"/>
              </a:rPr>
              <a:t>see</a:t>
            </a:r>
            <a:r>
              <a:rPr lang="en-US" sz="1000" i="1" dirty="0">
                <a:solidFill>
                  <a:srgbClr val="777779"/>
                </a:solidFill>
                <a:latin typeface="Arial" panose="020B0604020202020204" pitchFamily="34" charset="0"/>
                <a:cs typeface="Arial" panose="020B0604020202020204" pitchFamily="34" charset="0"/>
              </a:rPr>
              <a:t> why </a:t>
            </a:r>
            <a:r>
              <a:rPr lang="en-US" sz="1000" i="1" spc="105" dirty="0">
                <a:solidFill>
                  <a:srgbClr val="777779"/>
                </a:solidFill>
                <a:latin typeface="Arial" panose="020B0604020202020204" pitchFamily="34" charset="0"/>
                <a:cs typeface="Arial" panose="020B0604020202020204" pitchFamily="34" charset="0"/>
              </a:rPr>
              <a:t>t</a:t>
            </a:r>
            <a:r>
              <a:rPr lang="en-US" sz="1000" i="1" spc="-20" dirty="0">
                <a:solidFill>
                  <a:srgbClr val="777779"/>
                </a:solidFill>
                <a:latin typeface="Arial" panose="020B0604020202020204" pitchFamily="34" charset="0"/>
                <a:cs typeface="Arial" panose="020B0604020202020204" pitchFamily="34" charset="0"/>
              </a:rPr>
              <a:t>hey</a:t>
            </a:r>
            <a:r>
              <a:rPr lang="en-US" sz="1000" i="1" dirty="0">
                <a:solidFill>
                  <a:srgbClr val="777779"/>
                </a:solidFill>
                <a:latin typeface="Arial" panose="020B0604020202020204" pitchFamily="34" charset="0"/>
                <a:cs typeface="Arial" panose="020B0604020202020204" pitchFamily="34" charset="0"/>
              </a:rPr>
              <a:t> </a:t>
            </a:r>
            <a:r>
              <a:rPr lang="en-US" sz="1000" i="1" spc="35" dirty="0">
                <a:solidFill>
                  <a:srgbClr val="777779"/>
                </a:solidFill>
                <a:latin typeface="Arial" panose="020B0604020202020204" pitchFamily="34" charset="0"/>
                <a:cs typeface="Arial" panose="020B0604020202020204" pitchFamily="34" charset="0"/>
              </a:rPr>
              <a:t>wouldn</a:t>
            </a:r>
            <a:r>
              <a:rPr lang="en-US" sz="1000" i="1" spc="-15" dirty="0">
                <a:solidFill>
                  <a:srgbClr val="777779"/>
                </a:solidFill>
                <a:latin typeface="Arial" panose="020B0604020202020204" pitchFamily="34" charset="0"/>
                <a:cs typeface="Arial" panose="020B0604020202020204" pitchFamily="34" charset="0"/>
              </a:rPr>
              <a:t>’</a:t>
            </a:r>
            <a:r>
              <a:rPr lang="en-US" sz="1000" i="1" spc="105" dirty="0">
                <a:solidFill>
                  <a:srgbClr val="777779"/>
                </a:solidFill>
                <a:latin typeface="Arial" panose="020B0604020202020204" pitchFamily="34" charset="0"/>
                <a:cs typeface="Arial" panose="020B0604020202020204" pitchFamily="34" charset="0"/>
              </a:rPr>
              <a:t>t</a:t>
            </a:r>
            <a:r>
              <a:rPr lang="en-US" sz="1000" i="1" dirty="0">
                <a:solidFill>
                  <a:srgbClr val="777779"/>
                </a:solidFill>
                <a:latin typeface="Arial" panose="020B0604020202020204" pitchFamily="34" charset="0"/>
                <a:cs typeface="Arial" panose="020B0604020202020204" pitchFamily="34" charset="0"/>
              </a:rPr>
              <a:t> </a:t>
            </a:r>
            <a:r>
              <a:rPr lang="en-US" sz="1000" i="1" spc="5" dirty="0">
                <a:solidFill>
                  <a:srgbClr val="777779"/>
                </a:solidFill>
                <a:latin typeface="Arial" panose="020B0604020202020204" pitchFamily="34" charset="0"/>
                <a:cs typeface="Arial" panose="020B0604020202020204" pitchFamily="34" charset="0"/>
              </a:rPr>
              <a:t>take</a:t>
            </a:r>
            <a:r>
              <a:rPr lang="en-US" sz="1000" i="1" dirty="0">
                <a:solidFill>
                  <a:srgbClr val="777779"/>
                </a:solidFill>
                <a:latin typeface="Arial" panose="020B0604020202020204" pitchFamily="34" charset="0"/>
                <a:cs typeface="Arial" panose="020B0604020202020204" pitchFamily="34" charset="0"/>
              </a:rPr>
              <a:t> </a:t>
            </a:r>
            <a:r>
              <a:rPr lang="en-US" sz="1000" i="1" spc="65" dirty="0">
                <a:solidFill>
                  <a:srgbClr val="777779"/>
                </a:solidFill>
                <a:latin typeface="Arial" panose="020B0604020202020204" pitchFamily="34" charset="0"/>
                <a:cs typeface="Arial" panose="020B0604020202020204" pitchFamily="34" charset="0"/>
              </a:rPr>
              <a:t>it</a:t>
            </a:r>
            <a:r>
              <a:rPr lang="en-US" sz="1000" i="1" dirty="0">
                <a:solidFill>
                  <a:srgbClr val="777779"/>
                </a:solidFill>
                <a:latin typeface="Arial" panose="020B0604020202020204" pitchFamily="34" charset="0"/>
                <a:cs typeface="Arial" panose="020B0604020202020204" pitchFamily="34" charset="0"/>
              </a:rPr>
              <a:t> </a:t>
            </a:r>
            <a:r>
              <a:rPr lang="en-US" sz="1000" i="1" spc="45" dirty="0">
                <a:solidFill>
                  <a:srgbClr val="777779"/>
                </a:solidFill>
                <a:latin typeface="Arial" panose="020B0604020202020204" pitchFamily="34" charset="0"/>
                <a:cs typeface="Arial" panose="020B0604020202020204" pitchFamily="34" charset="0"/>
              </a:rPr>
              <a:t>for</a:t>
            </a:r>
            <a:r>
              <a:rPr lang="en-US" sz="1000" i="1" dirty="0">
                <a:solidFill>
                  <a:srgbClr val="777779"/>
                </a:solidFill>
                <a:latin typeface="Arial" panose="020B0604020202020204" pitchFamily="34" charset="0"/>
                <a:cs typeface="Arial" panose="020B0604020202020204" pitchFamily="34" charset="0"/>
              </a:rPr>
              <a:t> </a:t>
            </a:r>
            <a:r>
              <a:rPr lang="en-US" sz="1000" i="1" spc="-60" dirty="0">
                <a:solidFill>
                  <a:srgbClr val="777779"/>
                </a:solidFill>
                <a:latin typeface="Arial" panose="020B0604020202020204" pitchFamily="34" charset="0"/>
                <a:cs typeface="Arial" panose="020B0604020202020204" pitchFamily="34" charset="0"/>
              </a:rPr>
              <a:t>a</a:t>
            </a:r>
            <a:r>
              <a:rPr lang="en-US" sz="1000" i="1" dirty="0">
                <a:solidFill>
                  <a:srgbClr val="777779"/>
                </a:solidFill>
                <a:latin typeface="Arial" panose="020B0604020202020204" pitchFamily="34" charset="0"/>
                <a:cs typeface="Arial" panose="020B0604020202020204" pitchFamily="34" charset="0"/>
              </a:rPr>
              <a:t> </a:t>
            </a:r>
            <a:r>
              <a:rPr lang="en-US" sz="1000" i="1" spc="20" dirty="0">
                <a:solidFill>
                  <a:srgbClr val="777779"/>
                </a:solidFill>
                <a:latin typeface="Arial" panose="020B0604020202020204" pitchFamily="34" charset="0"/>
                <a:cs typeface="Arial" panose="020B0604020202020204" pitchFamily="34" charset="0"/>
              </a:rPr>
              <a:t>test</a:t>
            </a:r>
            <a:r>
              <a:rPr lang="en-US" sz="1000" i="1" dirty="0">
                <a:solidFill>
                  <a:srgbClr val="777779"/>
                </a:solidFill>
                <a:latin typeface="Arial" panose="020B0604020202020204" pitchFamily="34" charset="0"/>
                <a:cs typeface="Arial" panose="020B0604020202020204" pitchFamily="34" charset="0"/>
              </a:rPr>
              <a:t> </a:t>
            </a:r>
            <a:r>
              <a:rPr lang="en-US" sz="1000" i="1" spc="65" dirty="0">
                <a:solidFill>
                  <a:srgbClr val="777779"/>
                </a:solidFill>
                <a:latin typeface="Arial" panose="020B0604020202020204" pitchFamily="34" charset="0"/>
                <a:cs typeface="Arial" panose="020B0604020202020204" pitchFamily="34" charset="0"/>
              </a:rPr>
              <a:t>drive</a:t>
            </a:r>
            <a:r>
              <a:rPr lang="en-US" sz="1000" i="1" spc="45" dirty="0">
                <a:solidFill>
                  <a:srgbClr val="777779"/>
                </a:solidFill>
                <a:latin typeface="Arial" panose="020B0604020202020204" pitchFamily="34" charset="0"/>
                <a:cs typeface="Arial" panose="020B0604020202020204" pitchFamily="34" charset="0"/>
              </a:rPr>
              <a:t>”</a:t>
            </a:r>
            <a:r>
              <a:rPr lang="en-US" sz="1000" i="1" spc="-7" baseline="32679" dirty="0">
                <a:solidFill>
                  <a:srgbClr val="777779"/>
                </a:solidFill>
                <a:latin typeface="Arial" panose="020B0604020202020204" pitchFamily="34" charset="0"/>
                <a:cs typeface="Arial" panose="020B0604020202020204" pitchFamily="34" charset="0"/>
              </a:rPr>
              <a:t> </a:t>
            </a:r>
            <a:r>
              <a:rPr lang="en-US" sz="1000" i="1" spc="-7" dirty="0">
                <a:solidFill>
                  <a:srgbClr val="777779"/>
                </a:solidFill>
                <a:latin typeface="Arial" panose="020B0604020202020204" pitchFamily="34" charset="0"/>
                <a:cs typeface="Arial" panose="020B0604020202020204" pitchFamily="34" charset="0"/>
              </a:rPr>
              <a:t> (Maritz 2012)</a:t>
            </a:r>
          </a:p>
          <a:p>
            <a:pPr marL="520700" marR="1336040">
              <a:lnSpc>
                <a:spcPct val="103299"/>
              </a:lnSpc>
              <a:spcBef>
                <a:spcPts val="1680"/>
              </a:spcBef>
            </a:pPr>
            <a:r>
              <a:rPr lang="en-US" sz="1000" dirty="0">
                <a:solidFill>
                  <a:srgbClr val="777779"/>
                </a:solidFill>
                <a:latin typeface="Arial" panose="020B0604020202020204" pitchFamily="34" charset="0"/>
                <a:cs typeface="Arial" panose="020B0604020202020204" pitchFamily="34" charset="0"/>
              </a:rPr>
              <a:t>4 </a:t>
            </a:r>
            <a:r>
              <a:rPr lang="en-US" sz="1000" spc="55" dirty="0">
                <a:solidFill>
                  <a:srgbClr val="777779"/>
                </a:solidFill>
                <a:latin typeface="Arial" panose="020B0604020202020204" pitchFamily="34" charset="0"/>
                <a:cs typeface="Arial" panose="020B0604020202020204" pitchFamily="34" charset="0"/>
              </a:rPr>
              <a:t>out</a:t>
            </a:r>
            <a:r>
              <a:rPr lang="en-US" sz="1000" dirty="0">
                <a:solidFill>
                  <a:srgbClr val="777779"/>
                </a:solidFill>
                <a:latin typeface="Arial" panose="020B0604020202020204" pitchFamily="34" charset="0"/>
                <a:cs typeface="Arial" panose="020B0604020202020204" pitchFamily="34" charset="0"/>
              </a:rPr>
              <a:t> </a:t>
            </a:r>
            <a:r>
              <a:rPr lang="en-US" sz="1000" spc="50" dirty="0">
                <a:solidFill>
                  <a:srgbClr val="777779"/>
                </a:solidFill>
                <a:latin typeface="Arial" panose="020B0604020202020204" pitchFamily="34" charset="0"/>
                <a:cs typeface="Arial" panose="020B0604020202020204" pitchFamily="34" charset="0"/>
              </a:rPr>
              <a:t>of</a:t>
            </a:r>
            <a:r>
              <a:rPr lang="en-US" sz="1000" dirty="0">
                <a:solidFill>
                  <a:srgbClr val="777779"/>
                </a:solidFill>
                <a:latin typeface="Arial" panose="020B0604020202020204" pitchFamily="34" charset="0"/>
                <a:cs typeface="Arial" panose="020B0604020202020204" pitchFamily="34" charset="0"/>
              </a:rPr>
              <a:t> 10 </a:t>
            </a:r>
            <a:r>
              <a:rPr lang="en-US" sz="1000" spc="-10" dirty="0">
                <a:solidFill>
                  <a:srgbClr val="777779"/>
                </a:solidFill>
                <a:latin typeface="Arial" panose="020B0604020202020204" pitchFamily="34" charset="0"/>
                <a:cs typeface="Arial" panose="020B0604020202020204" pitchFamily="34" charset="0"/>
              </a:rPr>
              <a:t>customers</a:t>
            </a:r>
            <a:r>
              <a:rPr lang="en-US" sz="1000" dirty="0">
                <a:solidFill>
                  <a:srgbClr val="777779"/>
                </a:solidFill>
                <a:latin typeface="Arial" panose="020B0604020202020204" pitchFamily="34" charset="0"/>
                <a:cs typeface="Arial" panose="020B0604020202020204" pitchFamily="34" charset="0"/>
              </a:rPr>
              <a:t> </a:t>
            </a:r>
            <a:r>
              <a:rPr lang="en-US" sz="1000" spc="60" dirty="0">
                <a:solidFill>
                  <a:srgbClr val="777779"/>
                </a:solidFill>
                <a:latin typeface="Arial" panose="020B0604020202020204" pitchFamily="34" charset="0"/>
                <a:cs typeface="Arial" panose="020B0604020202020204" pitchFamily="34" charset="0"/>
              </a:rPr>
              <a:t>don</a:t>
            </a:r>
            <a:r>
              <a:rPr lang="en-US" sz="1000" spc="-10" dirty="0">
                <a:solidFill>
                  <a:srgbClr val="777779"/>
                </a:solidFill>
                <a:latin typeface="Arial" panose="020B0604020202020204" pitchFamily="34" charset="0"/>
                <a:cs typeface="Arial" panose="020B0604020202020204" pitchFamily="34" charset="0"/>
              </a:rPr>
              <a:t>’</a:t>
            </a:r>
            <a:r>
              <a:rPr lang="en-US" sz="1000" spc="114" dirty="0">
                <a:solidFill>
                  <a:srgbClr val="777779"/>
                </a:solidFill>
                <a:latin typeface="Arial" panose="020B0604020202020204" pitchFamily="34" charset="0"/>
                <a:cs typeface="Arial" panose="020B0604020202020204" pitchFamily="34" charset="0"/>
              </a:rPr>
              <a:t>t</a:t>
            </a:r>
            <a:r>
              <a:rPr lang="en-US" sz="1000" dirty="0">
                <a:solidFill>
                  <a:srgbClr val="777779"/>
                </a:solidFill>
                <a:latin typeface="Arial" panose="020B0604020202020204" pitchFamily="34" charset="0"/>
                <a:cs typeface="Arial" panose="020B0604020202020204" pitchFamily="34" charset="0"/>
              </a:rPr>
              <a:t> </a:t>
            </a:r>
            <a:r>
              <a:rPr lang="en-US" sz="1000" spc="5" dirty="0">
                <a:solidFill>
                  <a:srgbClr val="777779"/>
                </a:solidFill>
                <a:latin typeface="Arial" panose="020B0604020202020204" pitchFamily="34" charset="0"/>
                <a:cs typeface="Arial" panose="020B0604020202020204" pitchFamily="34" charset="0"/>
              </a:rPr>
              <a:t>take</a:t>
            </a:r>
            <a:r>
              <a:rPr lang="en-US" sz="1000" dirty="0">
                <a:solidFill>
                  <a:srgbClr val="777779"/>
                </a:solidFill>
                <a:latin typeface="Arial" panose="020B0604020202020204" pitchFamily="34" charset="0"/>
                <a:cs typeface="Arial" panose="020B0604020202020204" pitchFamily="34" charset="0"/>
              </a:rPr>
              <a:t> </a:t>
            </a:r>
            <a:r>
              <a:rPr lang="en-US" sz="1000" spc="114" dirty="0">
                <a:solidFill>
                  <a:srgbClr val="777779"/>
                </a:solidFill>
                <a:latin typeface="Arial" panose="020B0604020202020204" pitchFamily="34" charset="0"/>
                <a:cs typeface="Arial" panose="020B0604020202020204" pitchFamily="34" charset="0"/>
              </a:rPr>
              <a:t>t</a:t>
            </a:r>
            <a:r>
              <a:rPr lang="en-US" sz="1000" spc="10" dirty="0">
                <a:solidFill>
                  <a:srgbClr val="777779"/>
                </a:solidFill>
                <a:latin typeface="Arial" panose="020B0604020202020204" pitchFamily="34" charset="0"/>
                <a:cs typeface="Arial" panose="020B0604020202020204" pitchFamily="34" charset="0"/>
              </a:rPr>
              <a:t>heir</a:t>
            </a:r>
            <a:r>
              <a:rPr lang="en-US" sz="1000" dirty="0">
                <a:solidFill>
                  <a:srgbClr val="777779"/>
                </a:solidFill>
                <a:latin typeface="Arial" panose="020B0604020202020204" pitchFamily="34" charset="0"/>
                <a:cs typeface="Arial" panose="020B0604020202020204" pitchFamily="34" charset="0"/>
              </a:rPr>
              <a:t> </a:t>
            </a:r>
            <a:r>
              <a:rPr lang="en-US" sz="1000" spc="15" dirty="0">
                <a:solidFill>
                  <a:srgbClr val="777779"/>
                </a:solidFill>
                <a:latin typeface="Arial" panose="020B0604020202020204" pitchFamily="34" charset="0"/>
                <a:cs typeface="Arial" panose="020B0604020202020204" pitchFamily="34" charset="0"/>
              </a:rPr>
              <a:t>most</a:t>
            </a:r>
            <a:r>
              <a:rPr lang="en-US" sz="1000" dirty="0">
                <a:solidFill>
                  <a:srgbClr val="777779"/>
                </a:solidFill>
                <a:latin typeface="Arial" panose="020B0604020202020204" pitchFamily="34" charset="0"/>
                <a:cs typeface="Arial" panose="020B0604020202020204" pitchFamily="34" charset="0"/>
              </a:rPr>
              <a:t> </a:t>
            </a:r>
            <a:r>
              <a:rPr lang="en-US" sz="1000" spc="5" dirty="0">
                <a:solidFill>
                  <a:srgbClr val="777779"/>
                </a:solidFill>
                <a:latin typeface="Arial" panose="020B0604020202020204" pitchFamily="34" charset="0"/>
                <a:cs typeface="Arial" panose="020B0604020202020204" pitchFamily="34" charset="0"/>
              </a:rPr>
              <a:t>conside</a:t>
            </a:r>
            <a:r>
              <a:rPr lang="en-US" sz="1000" spc="-25" dirty="0">
                <a:solidFill>
                  <a:srgbClr val="777779"/>
                </a:solidFill>
                <a:latin typeface="Arial" panose="020B0604020202020204" pitchFamily="34" charset="0"/>
                <a:cs typeface="Arial" panose="020B0604020202020204" pitchFamily="34" charset="0"/>
              </a:rPr>
              <a:t>r</a:t>
            </a:r>
            <a:r>
              <a:rPr lang="en-US" sz="1000" spc="35" dirty="0">
                <a:solidFill>
                  <a:srgbClr val="777779"/>
                </a:solidFill>
                <a:latin typeface="Arial" panose="020B0604020202020204" pitchFamily="34" charset="0"/>
                <a:cs typeface="Arial" panose="020B0604020202020204" pitchFamily="34" charset="0"/>
              </a:rPr>
              <a:t>ed</a:t>
            </a:r>
            <a:r>
              <a:rPr lang="en-US" sz="1000" dirty="0">
                <a:solidFill>
                  <a:srgbClr val="777779"/>
                </a:solidFill>
                <a:latin typeface="Arial" panose="020B0604020202020204" pitchFamily="34" charset="0"/>
                <a:cs typeface="Arial" panose="020B0604020202020204" pitchFamily="34" charset="0"/>
              </a:rPr>
              <a:t> vehicle </a:t>
            </a:r>
            <a:r>
              <a:rPr lang="en-US" sz="1000" spc="55" dirty="0">
                <a:solidFill>
                  <a:srgbClr val="777779"/>
                </a:solidFill>
                <a:latin typeface="Arial" panose="020B0604020202020204" pitchFamily="34" charset="0"/>
                <a:cs typeface="Arial" panose="020B0604020202020204" pitchFamily="34" charset="0"/>
              </a:rPr>
              <a:t>out</a:t>
            </a:r>
            <a:r>
              <a:rPr lang="en-US" sz="1000" dirty="0">
                <a:solidFill>
                  <a:srgbClr val="777779"/>
                </a:solidFill>
                <a:latin typeface="Arial" panose="020B0604020202020204" pitchFamily="34" charset="0"/>
                <a:cs typeface="Arial" panose="020B0604020202020204" pitchFamily="34" charset="0"/>
              </a:rPr>
              <a:t> </a:t>
            </a:r>
            <a:r>
              <a:rPr lang="en-US" sz="1000" spc="45" dirty="0">
                <a:solidFill>
                  <a:srgbClr val="777779"/>
                </a:solidFill>
                <a:latin typeface="Arial" panose="020B0604020202020204" pitchFamily="34" charset="0"/>
                <a:cs typeface="Arial" panose="020B0604020202020204" pitchFamily="34" charset="0"/>
              </a:rPr>
              <a:t>for</a:t>
            </a:r>
            <a:r>
              <a:rPr lang="en-US" sz="1000" dirty="0">
                <a:solidFill>
                  <a:srgbClr val="777779"/>
                </a:solidFill>
                <a:latin typeface="Arial" panose="020B0604020202020204" pitchFamily="34" charset="0"/>
                <a:cs typeface="Arial" panose="020B0604020202020204" pitchFamily="34" charset="0"/>
              </a:rPr>
              <a:t> </a:t>
            </a:r>
            <a:r>
              <a:rPr lang="en-US" sz="1000" spc="-65" dirty="0">
                <a:solidFill>
                  <a:srgbClr val="777779"/>
                </a:solidFill>
                <a:latin typeface="Arial" panose="020B0604020202020204" pitchFamily="34" charset="0"/>
                <a:cs typeface="Arial" panose="020B0604020202020204" pitchFamily="34" charset="0"/>
              </a:rPr>
              <a:t>a</a:t>
            </a:r>
            <a:r>
              <a:rPr lang="en-US" sz="1000" dirty="0">
                <a:solidFill>
                  <a:srgbClr val="777779"/>
                </a:solidFill>
                <a:latin typeface="Arial" panose="020B0604020202020204" pitchFamily="34" charset="0"/>
                <a:cs typeface="Arial" panose="020B0604020202020204" pitchFamily="34" charset="0"/>
              </a:rPr>
              <a:t> </a:t>
            </a:r>
            <a:r>
              <a:rPr lang="en-US" sz="1000" spc="25" dirty="0">
                <a:solidFill>
                  <a:srgbClr val="777779"/>
                </a:solidFill>
                <a:latin typeface="Arial" panose="020B0604020202020204" pitchFamily="34" charset="0"/>
                <a:cs typeface="Arial" panose="020B0604020202020204" pitchFamily="34" charset="0"/>
              </a:rPr>
              <a:t>test</a:t>
            </a:r>
            <a:r>
              <a:rPr lang="en-US" sz="1000" dirty="0">
                <a:solidFill>
                  <a:srgbClr val="777779"/>
                </a:solidFill>
                <a:latin typeface="Arial" panose="020B0604020202020204" pitchFamily="34" charset="0"/>
                <a:cs typeface="Arial" panose="020B0604020202020204" pitchFamily="34" charset="0"/>
              </a:rPr>
              <a:t> </a:t>
            </a:r>
            <a:r>
              <a:rPr lang="en-US" sz="1000" spc="15" dirty="0">
                <a:solidFill>
                  <a:srgbClr val="777779"/>
                </a:solidFill>
                <a:latin typeface="Arial" panose="020B0604020202020204" pitchFamily="34" charset="0"/>
                <a:cs typeface="Arial" panose="020B0604020202020204" pitchFamily="34" charset="0"/>
              </a:rPr>
              <a:t>driv</a:t>
            </a:r>
            <a:r>
              <a:rPr lang="en-US" sz="1000" spc="20" dirty="0">
                <a:solidFill>
                  <a:srgbClr val="777779"/>
                </a:solidFill>
                <a:latin typeface="Arial" panose="020B0604020202020204" pitchFamily="34" charset="0"/>
                <a:cs typeface="Arial" panose="020B0604020202020204" pitchFamily="34" charset="0"/>
              </a:rPr>
              <a:t>e</a:t>
            </a:r>
            <a:r>
              <a:rPr lang="en-US" sz="1000" baseline="33950" dirty="0">
                <a:solidFill>
                  <a:srgbClr val="777779"/>
                </a:solidFill>
                <a:latin typeface="Arial" panose="020B0604020202020204" pitchFamily="34" charset="0"/>
                <a:cs typeface="Arial" panose="020B0604020202020204" pitchFamily="34" charset="0"/>
              </a:rPr>
              <a:t> </a:t>
            </a:r>
            <a:r>
              <a:rPr lang="en-US" sz="1000" dirty="0">
                <a:solidFill>
                  <a:srgbClr val="777779"/>
                </a:solidFill>
                <a:latin typeface="Arial" panose="020B0604020202020204" pitchFamily="34" charset="0"/>
                <a:cs typeface="Arial" panose="020B0604020202020204" pitchFamily="34" charset="0"/>
              </a:rPr>
              <a:t> (Auto Remarketing 2012)</a:t>
            </a:r>
            <a:endParaRPr lang="en-US" sz="1000" baseline="33950" dirty="0">
              <a:latin typeface="Arial" panose="020B0604020202020204" pitchFamily="34" charset="0"/>
              <a:cs typeface="Arial" panose="020B0604020202020204" pitchFamily="34" charset="0"/>
            </a:endParaRPr>
          </a:p>
          <a:p>
            <a:pPr marL="520700" marR="1336040">
              <a:lnSpc>
                <a:spcPct val="103299"/>
              </a:lnSpc>
              <a:spcBef>
                <a:spcPts val="1680"/>
              </a:spcBef>
            </a:pPr>
            <a:r>
              <a:rPr lang="en-US" sz="1000" spc="-35" dirty="0">
                <a:solidFill>
                  <a:srgbClr val="777779"/>
                </a:solidFill>
                <a:latin typeface="Arial" panose="020B0604020202020204" pitchFamily="34" charset="0"/>
                <a:cs typeface="Arial" panose="020B0604020202020204" pitchFamily="34" charset="0"/>
              </a:rPr>
              <a:t>73%</a:t>
            </a:r>
            <a:r>
              <a:rPr lang="en-US" sz="1000" dirty="0">
                <a:solidFill>
                  <a:srgbClr val="777779"/>
                </a:solidFill>
                <a:latin typeface="Arial" panose="020B0604020202020204" pitchFamily="34" charset="0"/>
                <a:cs typeface="Arial" panose="020B0604020202020204" pitchFamily="34" charset="0"/>
              </a:rPr>
              <a:t> </a:t>
            </a:r>
            <a:r>
              <a:rPr lang="en-US" sz="1000" spc="50" dirty="0">
                <a:solidFill>
                  <a:srgbClr val="777779"/>
                </a:solidFill>
                <a:latin typeface="Arial" panose="020B0604020202020204" pitchFamily="34" charset="0"/>
                <a:cs typeface="Arial" panose="020B0604020202020204" pitchFamily="34" charset="0"/>
              </a:rPr>
              <a:t>of</a:t>
            </a:r>
            <a:r>
              <a:rPr lang="en-US" sz="1000" dirty="0">
                <a:solidFill>
                  <a:srgbClr val="777779"/>
                </a:solidFill>
                <a:latin typeface="Arial" panose="020B0604020202020204" pitchFamily="34" charset="0"/>
                <a:cs typeface="Arial" panose="020B0604020202020204" pitchFamily="34" charset="0"/>
              </a:rPr>
              <a:t> </a:t>
            </a:r>
            <a:r>
              <a:rPr lang="en-US" sz="1000" spc="-35" dirty="0">
                <a:solidFill>
                  <a:srgbClr val="777779"/>
                </a:solidFill>
                <a:latin typeface="Arial" panose="020B0604020202020204" pitchFamily="34" charset="0"/>
                <a:cs typeface="Arial" panose="020B0604020202020204" pitchFamily="34" charset="0"/>
              </a:rPr>
              <a:t>survey</a:t>
            </a:r>
            <a:r>
              <a:rPr lang="en-US" sz="1000" dirty="0">
                <a:solidFill>
                  <a:srgbClr val="777779"/>
                </a:solidFill>
                <a:latin typeface="Arial" panose="020B0604020202020204" pitchFamily="34" charset="0"/>
                <a:cs typeface="Arial" panose="020B0604020202020204" pitchFamily="34" charset="0"/>
              </a:rPr>
              <a:t> </a:t>
            </a:r>
            <a:r>
              <a:rPr lang="en-US" sz="1000" spc="-5" dirty="0">
                <a:solidFill>
                  <a:srgbClr val="777779"/>
                </a:solidFill>
                <a:latin typeface="Arial" panose="020B0604020202020204" pitchFamily="34" charset="0"/>
                <a:cs typeface="Arial" panose="020B0604020202020204" pitchFamily="34" charset="0"/>
              </a:rPr>
              <a:t>r</a:t>
            </a:r>
            <a:r>
              <a:rPr lang="en-US" sz="1000" spc="25" dirty="0">
                <a:solidFill>
                  <a:srgbClr val="777779"/>
                </a:solidFill>
                <a:latin typeface="Arial" panose="020B0604020202020204" pitchFamily="34" charset="0"/>
                <a:cs typeface="Arial" panose="020B0604020202020204" pitchFamily="34" charset="0"/>
              </a:rPr>
              <a:t>espondent</a:t>
            </a:r>
            <a:r>
              <a:rPr lang="en-US" sz="1000" dirty="0">
                <a:solidFill>
                  <a:srgbClr val="777779"/>
                </a:solidFill>
                <a:latin typeface="Arial" panose="020B0604020202020204" pitchFamily="34" charset="0"/>
                <a:cs typeface="Arial" panose="020B0604020202020204" pitchFamily="34" charset="0"/>
              </a:rPr>
              <a:t> </a:t>
            </a:r>
            <a:r>
              <a:rPr lang="en-US" sz="1000" spc="-30" dirty="0">
                <a:solidFill>
                  <a:srgbClr val="777779"/>
                </a:solidFill>
                <a:latin typeface="Arial" panose="020B0604020202020204" pitchFamily="34" charset="0"/>
                <a:cs typeface="Arial" panose="020B0604020202020204" pitchFamily="34" charset="0"/>
              </a:rPr>
              <a:t>a</a:t>
            </a:r>
            <a:r>
              <a:rPr lang="en-US" sz="1000" spc="-50" dirty="0">
                <a:solidFill>
                  <a:srgbClr val="777779"/>
                </a:solidFill>
                <a:latin typeface="Arial" panose="020B0604020202020204" pitchFamily="34" charset="0"/>
                <a:cs typeface="Arial" panose="020B0604020202020204" pitchFamily="34" charset="0"/>
              </a:rPr>
              <a:t>r</a:t>
            </a:r>
            <a:r>
              <a:rPr lang="en-US" sz="1000" dirty="0">
                <a:solidFill>
                  <a:srgbClr val="777779"/>
                </a:solidFill>
                <a:latin typeface="Arial" panose="020B0604020202020204" pitchFamily="34" charset="0"/>
                <a:cs typeface="Arial" panose="020B0604020202020204" pitchFamily="34" charset="0"/>
              </a:rPr>
              <a:t>e </a:t>
            </a:r>
            <a:r>
              <a:rPr lang="en-US" sz="1000" spc="30" dirty="0">
                <a:solidFill>
                  <a:srgbClr val="777779"/>
                </a:solidFill>
                <a:latin typeface="Arial" panose="020B0604020202020204" pitchFamily="34" charset="0"/>
                <a:cs typeface="Arial" panose="020B0604020202020204" pitchFamily="34" charset="0"/>
              </a:rPr>
              <a:t>comfortable</a:t>
            </a:r>
            <a:r>
              <a:rPr lang="en-US" sz="1000" dirty="0">
                <a:solidFill>
                  <a:srgbClr val="777779"/>
                </a:solidFill>
                <a:latin typeface="Arial" panose="020B0604020202020204" pitchFamily="34" charset="0"/>
                <a:cs typeface="Arial" panose="020B0604020202020204" pitchFamily="34" charset="0"/>
              </a:rPr>
              <a:t> </a:t>
            </a:r>
            <a:r>
              <a:rPr lang="en-US" sz="1000" spc="55" dirty="0">
                <a:solidFill>
                  <a:srgbClr val="777779"/>
                </a:solidFill>
                <a:latin typeface="Arial" panose="020B0604020202020204" pitchFamily="34" charset="0"/>
                <a:cs typeface="Arial" panose="020B0604020202020204" pitchFamily="34" charset="0"/>
              </a:rPr>
              <a:t>wit</a:t>
            </a:r>
            <a:r>
              <a:rPr lang="en-US" sz="1000" dirty="0">
                <a:solidFill>
                  <a:srgbClr val="777779"/>
                </a:solidFill>
                <a:latin typeface="Arial" panose="020B0604020202020204" pitchFamily="34" charset="0"/>
                <a:cs typeface="Arial" panose="020B0604020202020204" pitchFamily="34" charset="0"/>
              </a:rPr>
              <a:t>h </a:t>
            </a:r>
            <a:r>
              <a:rPr lang="en-US" sz="1000" spc="-40" dirty="0">
                <a:solidFill>
                  <a:srgbClr val="777779"/>
                </a:solidFill>
                <a:latin typeface="Arial" panose="020B0604020202020204" pitchFamily="34" charset="0"/>
                <a:cs typeface="Arial" panose="020B0604020202020204" pitchFamily="34" charset="0"/>
              </a:rPr>
              <a:t>an</a:t>
            </a:r>
            <a:r>
              <a:rPr lang="en-US" sz="1000" dirty="0">
                <a:solidFill>
                  <a:srgbClr val="777779"/>
                </a:solidFill>
                <a:latin typeface="Arial" panose="020B0604020202020204" pitchFamily="34" charset="0"/>
                <a:cs typeface="Arial" panose="020B0604020202020204" pitchFamily="34" charset="0"/>
              </a:rPr>
              <a:t> </a:t>
            </a:r>
            <a:r>
              <a:rPr lang="en-US" sz="1000" spc="-20" dirty="0">
                <a:solidFill>
                  <a:srgbClr val="777779"/>
                </a:solidFill>
                <a:latin typeface="Arial" panose="020B0604020202020204" pitchFamily="34" charset="0"/>
                <a:cs typeface="Arial" panose="020B0604020202020204" pitchFamily="34" charset="0"/>
              </a:rPr>
              <a:t>al</a:t>
            </a:r>
            <a:r>
              <a:rPr lang="en-US" sz="1000" spc="25" dirty="0">
                <a:solidFill>
                  <a:srgbClr val="777779"/>
                </a:solidFill>
                <a:latin typeface="Arial" panose="020B0604020202020204" pitchFamily="34" charset="0"/>
                <a:cs typeface="Arial" panose="020B0604020202020204" pitchFamily="34" charset="0"/>
              </a:rPr>
              <a:t>ternate</a:t>
            </a:r>
            <a:r>
              <a:rPr lang="en-US" sz="1000" dirty="0">
                <a:solidFill>
                  <a:srgbClr val="777779"/>
                </a:solidFill>
                <a:latin typeface="Arial" panose="020B0604020202020204" pitchFamily="34" charset="0"/>
                <a:cs typeface="Arial" panose="020B0604020202020204" pitchFamily="34" charset="0"/>
              </a:rPr>
              <a:t> </a:t>
            </a:r>
            <a:r>
              <a:rPr lang="en-US" sz="1000" spc="25" dirty="0">
                <a:solidFill>
                  <a:srgbClr val="777779"/>
                </a:solidFill>
                <a:latin typeface="Arial" panose="020B0604020202020204" pitchFamily="34" charset="0"/>
                <a:cs typeface="Arial" panose="020B0604020202020204" pitchFamily="34" charset="0"/>
              </a:rPr>
              <a:t>test</a:t>
            </a:r>
            <a:r>
              <a:rPr lang="en-US" sz="1000" dirty="0">
                <a:solidFill>
                  <a:srgbClr val="777779"/>
                </a:solidFill>
                <a:latin typeface="Arial" panose="020B0604020202020204" pitchFamily="34" charset="0"/>
                <a:cs typeface="Arial" panose="020B0604020202020204" pitchFamily="34" charset="0"/>
              </a:rPr>
              <a:t> </a:t>
            </a:r>
            <a:r>
              <a:rPr lang="en-US" sz="1000" spc="20" dirty="0">
                <a:solidFill>
                  <a:srgbClr val="777779"/>
                </a:solidFill>
                <a:latin typeface="Arial" panose="020B0604020202020204" pitchFamily="34" charset="0"/>
                <a:cs typeface="Arial" panose="020B0604020202020204" pitchFamily="34" charset="0"/>
              </a:rPr>
              <a:t>drive</a:t>
            </a:r>
            <a:r>
              <a:rPr lang="en-US" sz="1000" dirty="0">
                <a:solidFill>
                  <a:srgbClr val="777779"/>
                </a:solidFill>
                <a:latin typeface="Arial" panose="020B0604020202020204" pitchFamily="34" charset="0"/>
                <a:cs typeface="Arial" panose="020B0604020202020204" pitchFamily="34" charset="0"/>
              </a:rPr>
              <a:t> </a:t>
            </a:r>
            <a:r>
              <a:rPr lang="en-US" sz="1000" spc="15" dirty="0">
                <a:solidFill>
                  <a:srgbClr val="777779"/>
                </a:solidFill>
                <a:latin typeface="Arial" panose="020B0604020202020204" pitchFamily="34" charset="0"/>
                <a:cs typeface="Arial" panose="020B0604020202020204" pitchFamily="34" charset="0"/>
              </a:rPr>
              <a:t>location,</a:t>
            </a:r>
            <a:r>
              <a:rPr lang="en-US" sz="1000" dirty="0">
                <a:solidFill>
                  <a:srgbClr val="777779"/>
                </a:solidFill>
                <a:latin typeface="Arial" panose="020B0604020202020204" pitchFamily="34" charset="0"/>
                <a:cs typeface="Arial" panose="020B0604020202020204" pitchFamily="34" charset="0"/>
              </a:rPr>
              <a:t> </a:t>
            </a:r>
            <a:r>
              <a:rPr lang="en-US" sz="1000" spc="85" dirty="0">
                <a:solidFill>
                  <a:srgbClr val="777779"/>
                </a:solidFill>
                <a:latin typeface="Arial" panose="020B0604020202020204" pitchFamily="34" charset="0"/>
                <a:cs typeface="Arial" panose="020B0604020202020204" pitchFamily="34" charset="0"/>
              </a:rPr>
              <a:t>ot</a:t>
            </a:r>
            <a:r>
              <a:rPr lang="en-US" sz="1000" spc="5" dirty="0">
                <a:solidFill>
                  <a:srgbClr val="777779"/>
                </a:solidFill>
                <a:latin typeface="Arial" panose="020B0604020202020204" pitchFamily="34" charset="0"/>
                <a:cs typeface="Arial" panose="020B0604020202020204" pitchFamily="34" charset="0"/>
              </a:rPr>
              <a:t>her</a:t>
            </a:r>
            <a:r>
              <a:rPr lang="en-US" sz="1000" dirty="0">
                <a:solidFill>
                  <a:srgbClr val="777779"/>
                </a:solidFill>
                <a:latin typeface="Arial" panose="020B0604020202020204" pitchFamily="34" charset="0"/>
                <a:cs typeface="Arial" panose="020B0604020202020204" pitchFamily="34" charset="0"/>
              </a:rPr>
              <a:t> </a:t>
            </a:r>
            <a:r>
              <a:rPr lang="en-US" sz="1000" spc="114" dirty="0">
                <a:solidFill>
                  <a:srgbClr val="777779"/>
                </a:solidFill>
                <a:latin typeface="Arial" panose="020B0604020202020204" pitchFamily="34" charset="0"/>
                <a:cs typeface="Arial" panose="020B0604020202020204" pitchFamily="34" charset="0"/>
              </a:rPr>
              <a:t>t</a:t>
            </a:r>
            <a:r>
              <a:rPr lang="en-US" sz="1000" spc="-30" dirty="0">
                <a:solidFill>
                  <a:srgbClr val="777779"/>
                </a:solidFill>
                <a:latin typeface="Arial" panose="020B0604020202020204" pitchFamily="34" charset="0"/>
                <a:cs typeface="Arial" panose="020B0604020202020204" pitchFamily="34" charset="0"/>
              </a:rPr>
              <a:t>han</a:t>
            </a:r>
            <a:r>
              <a:rPr lang="en-US" sz="1000" dirty="0">
                <a:solidFill>
                  <a:srgbClr val="777779"/>
                </a:solidFill>
                <a:latin typeface="Arial" panose="020B0604020202020204" pitchFamily="34" charset="0"/>
                <a:cs typeface="Arial" panose="020B0604020202020204" pitchFamily="34" charset="0"/>
              </a:rPr>
              <a:t> </a:t>
            </a:r>
            <a:r>
              <a:rPr lang="en-US" sz="1000" spc="-65" dirty="0">
                <a:solidFill>
                  <a:srgbClr val="777779"/>
                </a:solidFill>
                <a:latin typeface="Arial" panose="020B0604020202020204" pitchFamily="34" charset="0"/>
                <a:cs typeface="Arial" panose="020B0604020202020204" pitchFamily="34" charset="0"/>
              </a:rPr>
              <a:t>a</a:t>
            </a:r>
            <a:r>
              <a:rPr lang="en-US" sz="1000" dirty="0">
                <a:solidFill>
                  <a:srgbClr val="777779"/>
                </a:solidFill>
                <a:latin typeface="Arial" panose="020B0604020202020204" pitchFamily="34" charset="0"/>
                <a:cs typeface="Arial" panose="020B0604020202020204" pitchFamily="34" charset="0"/>
              </a:rPr>
              <a:t> </a:t>
            </a:r>
            <a:r>
              <a:rPr lang="en-US" sz="1000" spc="5" dirty="0">
                <a:solidFill>
                  <a:srgbClr val="777779"/>
                </a:solidFill>
                <a:latin typeface="Arial" panose="020B0604020202020204" pitchFamily="34" charset="0"/>
                <a:cs typeface="Arial" panose="020B0604020202020204" pitchFamily="34" charset="0"/>
              </a:rPr>
              <a:t>dealershi</a:t>
            </a:r>
            <a:r>
              <a:rPr lang="en-US" sz="1000" dirty="0">
                <a:solidFill>
                  <a:srgbClr val="777779"/>
                </a:solidFill>
                <a:latin typeface="Arial" panose="020B0604020202020204" pitchFamily="34" charset="0"/>
                <a:cs typeface="Arial" panose="020B0604020202020204" pitchFamily="34" charset="0"/>
              </a:rPr>
              <a:t>p</a:t>
            </a:r>
            <a:r>
              <a:rPr lang="en-US" sz="1000" baseline="33950" dirty="0">
                <a:solidFill>
                  <a:srgbClr val="777779"/>
                </a:solidFill>
                <a:latin typeface="Arial" panose="020B0604020202020204" pitchFamily="34" charset="0"/>
                <a:cs typeface="Arial" panose="020B0604020202020204" pitchFamily="34" charset="0"/>
              </a:rPr>
              <a:t> </a:t>
            </a:r>
            <a:r>
              <a:rPr lang="en-US" sz="1000" dirty="0">
                <a:solidFill>
                  <a:srgbClr val="777779"/>
                </a:solidFill>
                <a:latin typeface="Arial" panose="020B0604020202020204" pitchFamily="34" charset="0"/>
                <a:cs typeface="Arial" panose="020B0604020202020204" pitchFamily="34" charset="0"/>
              </a:rPr>
              <a:t> (McKinsey Innovating Automotive Retail, 2013)</a:t>
            </a:r>
            <a:endParaRPr lang="en-US" sz="1000" baseline="3395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7 Leading Legal Minds Highlight NABD East Coast Conference (“More Success, Less Risk”)</a:t>
            </a:r>
          </a:p>
          <a:p>
            <a:r>
              <a:rPr lang="en-US" dirty="0" smtClean="0">
                <a:latin typeface="Arial" panose="020B0604020202020204" pitchFamily="34" charset="0"/>
                <a:cs typeface="Arial" panose="020B0604020202020204" pitchFamily="34" charset="0"/>
              </a:rPr>
              <a:t>Lease Here-Pay Here products</a:t>
            </a:r>
          </a:p>
          <a:p>
            <a:r>
              <a:rPr lang="en-US" dirty="0" smtClean="0">
                <a:latin typeface="Arial" panose="020B0604020202020204" pitchFamily="34" charset="0"/>
                <a:cs typeface="Arial" panose="020B0604020202020204" pitchFamily="34" charset="0"/>
              </a:rPr>
              <a:t>Subprime Inches up as Delinquencies Remain “Under Control” (18.2% of all lending, was 23.5% in 2009; super prime at 23.3%; delinquencies near historic lows; no “bubble”)</a:t>
            </a:r>
          </a:p>
          <a:p>
            <a:r>
              <a:rPr lang="en-US" dirty="0" smtClean="0">
                <a:latin typeface="Arial" panose="020B0604020202020204" pitchFamily="34" charset="0"/>
                <a:cs typeface="Arial" panose="020B0604020202020204" pitchFamily="34" charset="0"/>
              </a:rPr>
              <a:t>Gap between new and used vehicle payments climb above $100</a:t>
            </a:r>
          </a:p>
          <a:p>
            <a:r>
              <a:rPr lang="en-US" dirty="0" smtClean="0">
                <a:latin typeface="Arial" panose="020B0604020202020204" pitchFamily="34" charset="0"/>
                <a:cs typeface="Arial" panose="020B0604020202020204" pitchFamily="34" charset="0"/>
              </a:rPr>
              <a:t>Average amount financed on used vehicles up 3%</a:t>
            </a:r>
          </a:p>
          <a:p>
            <a:r>
              <a:rPr lang="en-US" dirty="0" smtClean="0">
                <a:latin typeface="Arial" panose="020B0604020202020204" pitchFamily="34" charset="0"/>
                <a:cs typeface="Arial" panose="020B0604020202020204" pitchFamily="34" charset="0"/>
              </a:rPr>
              <a:t>Average auto loan terms are climbing</a:t>
            </a:r>
          </a:p>
          <a:p>
            <a:r>
              <a:rPr lang="en-US" dirty="0" smtClean="0">
                <a:latin typeface="Arial" panose="020B0604020202020204" pitchFamily="34" charset="0"/>
                <a:cs typeface="Arial" panose="020B0604020202020204" pitchFamily="34" charset="0"/>
              </a:rPr>
              <a:t>Auto loan originations exceed $1 trillion (over 10% higher than last year)</a:t>
            </a:r>
          </a:p>
          <a:p>
            <a:r>
              <a:rPr lang="en-US" dirty="0" smtClean="0">
                <a:latin typeface="Arial" panose="020B0604020202020204" pitchFamily="34" charset="0"/>
                <a:cs typeface="Arial" panose="020B0604020202020204" pitchFamily="34" charset="0"/>
              </a:rPr>
              <a:t>CarMax pilots financing subprime customers</a:t>
            </a:r>
          </a:p>
          <a:p>
            <a:r>
              <a:rPr lang="en-US" dirty="0" smtClean="0">
                <a:latin typeface="Arial" panose="020B0604020202020204" pitchFamily="34" charset="0"/>
                <a:cs typeface="Arial" panose="020B0604020202020204" pitchFamily="34" charset="0"/>
              </a:rPr>
              <a:t>Wholesale prices expected to soften by 3% as Fall arrives; been moving down but up year over year</a:t>
            </a:r>
          </a:p>
          <a:p>
            <a:r>
              <a:rPr lang="en-US" dirty="0" smtClean="0">
                <a:latin typeface="Arial" panose="020B0604020202020204" pitchFamily="34" charset="0"/>
                <a:cs typeface="Arial" panose="020B0604020202020204" pitchFamily="34" charset="0"/>
              </a:rPr>
              <a:t>Cox Automotive to buy </a:t>
            </a:r>
            <a:r>
              <a:rPr lang="en-US" dirty="0" err="1" smtClean="0">
                <a:latin typeface="Arial" panose="020B0604020202020204" pitchFamily="34" charset="0"/>
                <a:cs typeface="Arial" panose="020B0604020202020204" pitchFamily="34" charset="0"/>
              </a:rPr>
              <a:t>DealerTrack</a:t>
            </a:r>
            <a:r>
              <a:rPr lang="en-US" dirty="0" smtClean="0">
                <a:latin typeface="Arial" panose="020B0604020202020204" pitchFamily="34" charset="0"/>
                <a:cs typeface="Arial" panose="020B0604020202020204" pitchFamily="34" charset="0"/>
              </a:rPr>
              <a:t> (also owns Manheim auctions, </a:t>
            </a:r>
            <a:r>
              <a:rPr lang="en-US" dirty="0" err="1" smtClean="0">
                <a:latin typeface="Arial" panose="020B0604020202020204" pitchFamily="34" charset="0"/>
                <a:cs typeface="Arial" panose="020B0604020202020204" pitchFamily="34" charset="0"/>
              </a:rPr>
              <a:t>AutoTrader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NextGear</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Credit union auto loan originations double industry average; subprime 12+%</a:t>
            </a:r>
          </a:p>
          <a:p>
            <a:r>
              <a:rPr lang="en-US" dirty="0" smtClean="0">
                <a:latin typeface="Arial" panose="020B0604020202020204" pitchFamily="34" charset="0"/>
                <a:cs typeface="Arial" panose="020B0604020202020204" pitchFamily="34" charset="0"/>
              </a:rPr>
              <a:t>Auto Finance working the way it’s suppose to</a:t>
            </a:r>
          </a:p>
          <a:p>
            <a:r>
              <a:rPr lang="en-US" dirty="0" smtClean="0">
                <a:latin typeface="Arial" panose="020B0604020202020204" pitchFamily="34" charset="0"/>
                <a:cs typeface="Arial" panose="020B0604020202020204" pitchFamily="34" charset="0"/>
              </a:rPr>
              <a:t>CFPB electronic closings study (more transparency, more education to consumers)</a:t>
            </a:r>
          </a:p>
          <a:p>
            <a:r>
              <a:rPr lang="en-US" dirty="0" smtClean="0">
                <a:latin typeface="Arial" panose="020B0604020202020204" pitchFamily="34" charset="0"/>
                <a:cs typeface="Arial" panose="020B0604020202020204" pitchFamily="34" charset="0"/>
              </a:rPr>
              <a:t>Credit unions may ramp up F&amp;I</a:t>
            </a:r>
          </a:p>
          <a:p>
            <a:r>
              <a:rPr lang="en-US" dirty="0" smtClean="0">
                <a:latin typeface="Arial" panose="020B0604020202020204" pitchFamily="34" charset="0"/>
                <a:cs typeface="Arial" panose="020B0604020202020204" pitchFamily="34" charset="0"/>
              </a:rPr>
              <a:t>Pressure on dealer reserves; focus on product sales</a:t>
            </a:r>
          </a:p>
          <a:p>
            <a:r>
              <a:rPr lang="en-US" dirty="0" smtClean="0"/>
              <a:t>Fair Isaac developing a scoring system for no credit history </a:t>
            </a:r>
            <a:r>
              <a:rPr lang="en-US" dirty="0" err="1" smtClean="0"/>
              <a:t>cusomters</a:t>
            </a:r>
            <a:r>
              <a:rPr lang="en-US" dirty="0" smtClean="0"/>
              <a:t> (approx. 45 million)</a:t>
            </a:r>
            <a:endParaRPr lang="en-US" dirty="0"/>
          </a:p>
        </p:txBody>
      </p:sp>
    </p:spTree>
    <p:extLst>
      <p:ext uri="{BB962C8B-B14F-4D97-AF65-F5344CB8AC3E}">
        <p14:creationId xmlns:p14="http://schemas.microsoft.com/office/powerpoint/2010/main" val="404176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Competitive Environment cont’d</a:t>
            </a:r>
            <a:endParaRPr lang="en-US" dirty="0"/>
          </a:p>
        </p:txBody>
      </p:sp>
      <p:sp>
        <p:nvSpPr>
          <p:cNvPr id="3" name="Content Placeholder 2"/>
          <p:cNvSpPr>
            <a:spLocks noGrp="1"/>
          </p:cNvSpPr>
          <p:nvPr>
            <p:ph idx="1"/>
          </p:nvPr>
        </p:nvSpPr>
        <p:spPr>
          <a:xfrm>
            <a:off x="228600" y="685800"/>
            <a:ext cx="8686800" cy="5477608"/>
          </a:xfrm>
        </p:spPr>
        <p:txBody>
          <a:bodyPr>
            <a:normAutofit fontScale="85000" lnSpcReduction="20000"/>
          </a:bodyPr>
          <a:lstStyle/>
          <a:p>
            <a:pPr marL="0" indent="0">
              <a:buNone/>
            </a:pPr>
            <a:endParaRPr lang="en-US" dirty="0" smtClean="0"/>
          </a:p>
          <a:p>
            <a:r>
              <a:rPr lang="en-US" sz="1800" dirty="0" smtClean="0">
                <a:latin typeface="Arial" panose="020B0604020202020204" pitchFamily="34" charset="0"/>
                <a:cs typeface="Arial" panose="020B0604020202020204" pitchFamily="34" charset="0"/>
              </a:rPr>
              <a:t>What does it all mean?  </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Very active consumer market for retail vehicles; pent up demand and improving economy</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Improving economy and lower unemployment has provided more job stability and better loan performance</a:t>
            </a:r>
          </a:p>
          <a:p>
            <a:pPr marL="678932"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O</a:t>
            </a:r>
            <a:r>
              <a:rPr lang="en-US" sz="1800" dirty="0" smtClean="0">
                <a:latin typeface="Arial" panose="020B0604020202020204" pitchFamily="34" charset="0"/>
                <a:cs typeface="Arial" panose="020B0604020202020204" pitchFamily="34" charset="0"/>
              </a:rPr>
              <a:t>pen question/have finance companies and others with less subprime experience stretched too far in this business cycle and may see future losses?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Very competitive environment on used vehicles sales and financing; franchise dealers focusing more than ever on used vehicle sales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More subprime financing available through many different sources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Lease inventory coming online to auctions over the next several years, but franchise dealers used car sale focus also increasing competition at the auctions while removing trade inventory that traditionally went to the auctions; </a:t>
            </a:r>
            <a:r>
              <a:rPr lang="en-US" sz="1800" dirty="0" smtClean="0">
                <a:latin typeface="Arial" panose="020B0604020202020204" pitchFamily="34" charset="0"/>
                <a:cs typeface="Arial" panose="020B0604020202020204" pitchFamily="34" charset="0"/>
              </a:rPr>
              <a:t>turn time on used vehicles has increased from 48 to 64 months over the last five years; has </a:t>
            </a:r>
            <a:r>
              <a:rPr lang="en-US" sz="1800" dirty="0" smtClean="0">
                <a:latin typeface="Arial" panose="020B0604020202020204" pitchFamily="34" charset="0"/>
                <a:cs typeface="Arial" panose="020B0604020202020204" pitchFamily="34" charset="0"/>
              </a:rPr>
              <a:t>maintained higher used car prices even in the face of increasing off lease auction vehicles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Higher used vehicle prices supporting lease residuals; will that continue into the future? </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Regulatory focus increasing risks of noncompliance and costs, and decreasing margins; expected to continue</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Online options by traditional players and new competitors increasing</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Product innovation continuing in response to consumer demand</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Continuing consolidation and partnerships within the industry (dealerships and service providers)</a:t>
            </a:r>
          </a:p>
          <a:p>
            <a:pPr marL="678932" lvl="1"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Enormous amount of activity and change for non-franchise dealers to navigate</a:t>
            </a:r>
            <a:r>
              <a:rPr lang="en-US" sz="1800" dirty="0" smtClean="0"/>
              <a:t> </a:t>
            </a:r>
          </a:p>
          <a:p>
            <a:pPr marL="678932"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08841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Environment/Discretionary Pricing, Fair Lending</a:t>
            </a:r>
            <a:endParaRPr lang="en-US" dirty="0"/>
          </a:p>
        </p:txBody>
      </p:sp>
      <p:sp>
        <p:nvSpPr>
          <p:cNvPr id="3" name="Content Placeholder 2"/>
          <p:cNvSpPr>
            <a:spLocks noGrp="1"/>
          </p:cNvSpPr>
          <p:nvPr>
            <p:ph idx="1"/>
          </p:nvPr>
        </p:nvSpPr>
        <p:spPr>
          <a:xfrm>
            <a:off x="228600" y="712178"/>
            <a:ext cx="8686800" cy="5635868"/>
          </a:xfrm>
        </p:spPr>
        <p:txBody>
          <a:bodyPr>
            <a:normAutofit/>
          </a:bodyPr>
          <a:lstStyle/>
          <a:p>
            <a:r>
              <a:rPr lang="en-US" dirty="0" smtClean="0">
                <a:latin typeface="Arial" panose="020B0604020202020204" pitchFamily="34" charset="0"/>
                <a:cs typeface="Arial" panose="020B0604020202020204" pitchFamily="34" charset="0"/>
              </a:rPr>
              <a:t>Discretionary Pricing</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CFPB Bulletin 2013-02 March 2013; essentially articulates CFPB’s position that discretionary pricing is inherently discriminatory</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NADA: we’re at “war”; current headline under Top Issues on NADA website: </a:t>
            </a:r>
            <a:r>
              <a:rPr lang="en-US" b="1" dirty="0"/>
              <a:t>Bipartisan House Bill Seeks to Thwart CFPB's Attack on Auto Financing</a:t>
            </a:r>
            <a:endParaRPr lang="en-US"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Dodd Frank is clear that CFPB has no jurisdiction over car dealers and many believe the CFPB is attempting to indirectly regulate car dealers; American Banker article discloses a recent memo by internal staff at the CFPB that appears to indicate a policy of attempting to regulate dealer activities/CFPB has refused NADA requests for more information; Senator Warren on record that dealers should fall under CFPB jurisdiction</a:t>
            </a: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Ally Bank ($98 million) and Honda ($24 million) settlements; Honda also agreed to change it’s compensation and pricing to substantially reduce dealer discretion (125 </a:t>
            </a:r>
            <a:r>
              <a:rPr lang="en-US" dirty="0" err="1" smtClean="0">
                <a:latin typeface="Arial" panose="020B0604020202020204" pitchFamily="34" charset="0"/>
                <a:cs typeface="Arial" panose="020B0604020202020204" pitchFamily="34" charset="0"/>
              </a:rPr>
              <a:t>bp</a:t>
            </a:r>
            <a:r>
              <a:rPr lang="en-US" dirty="0" smtClean="0">
                <a:latin typeface="Arial" panose="020B0604020202020204" pitchFamily="34" charset="0"/>
                <a:cs typeface="Arial" panose="020B0604020202020204" pitchFamily="34" charset="0"/>
              </a:rPr>
              <a:t> mark up allowed on terms of 5 years or less and 100 </a:t>
            </a:r>
            <a:r>
              <a:rPr lang="en-US" dirty="0" err="1" smtClean="0">
                <a:latin typeface="Arial" panose="020B0604020202020204" pitchFamily="34" charset="0"/>
                <a:cs typeface="Arial" panose="020B0604020202020204" pitchFamily="34" charset="0"/>
              </a:rPr>
              <a:t>bp</a:t>
            </a:r>
            <a:r>
              <a:rPr lang="en-US" dirty="0" smtClean="0">
                <a:latin typeface="Arial" panose="020B0604020202020204" pitchFamily="34" charset="0"/>
                <a:cs typeface="Arial" panose="020B0604020202020204" pitchFamily="34" charset="0"/>
              </a:rPr>
              <a:t> on longer terms).  Honda is the first indication the CFPB will tolerate dealer markups; previously that was not the case.</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News reports indicate that the CFPB is urging Fifth Third Bank to modify it’s dealer markup practices as part of negotiations to settle alleged discriminatory practices</a:t>
            </a:r>
            <a:r>
              <a:rPr lang="en-US" dirty="0" smtClean="0">
                <a:latin typeface="Arial" panose="020B0604020202020204" pitchFamily="34" charset="0"/>
                <a:cs typeface="Arial" panose="020B0604020202020204" pitchFamily="34" charset="0"/>
              </a:rPr>
              <a:t>.</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Several captive finance fair lending investigations/negotiations are </a:t>
            </a:r>
            <a:r>
              <a:rPr lang="en-US" dirty="0" smtClean="0">
                <a:latin typeface="Arial" panose="020B0604020202020204" pitchFamily="34" charset="0"/>
                <a:cs typeface="Arial" panose="020B0604020202020204" pitchFamily="34" charset="0"/>
              </a:rPr>
              <a:t>ongoing; began in March/April 2013 shortly after the issuance of CFPB Bulletin 2013-02.</a:t>
            </a:r>
            <a:endParaRPr lang="en-US" dirty="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41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 Lending cont’d</a:t>
            </a:r>
            <a:endParaRPr lang="en-US" dirty="0"/>
          </a:p>
        </p:txBody>
      </p:sp>
      <p:sp>
        <p:nvSpPr>
          <p:cNvPr id="3" name="Content Placeholder 2"/>
          <p:cNvSpPr>
            <a:spLocks noGrp="1"/>
          </p:cNvSpPr>
          <p:nvPr>
            <p:ph idx="1"/>
          </p:nvPr>
        </p:nvSpPr>
        <p:spPr>
          <a:xfrm>
            <a:off x="228600" y="729762"/>
            <a:ext cx="8686800" cy="5477607"/>
          </a:xfrm>
        </p:spPr>
        <p:txBody>
          <a:bodyPr/>
          <a:lstStyle/>
          <a:p>
            <a:r>
              <a:rPr lang="en-US" dirty="0">
                <a:latin typeface="Arial" panose="020B0604020202020204" pitchFamily="34" charset="0"/>
                <a:cs typeface="Arial" panose="020B0604020202020204" pitchFamily="34" charset="0"/>
              </a:rPr>
              <a:t>Fair lending</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Inclusive Communities Supreme Court case finds </a:t>
            </a:r>
            <a:r>
              <a:rPr lang="en-US" dirty="0" smtClean="0">
                <a:latin typeface="Arial" panose="020B0604020202020204" pitchFamily="34" charset="0"/>
                <a:cs typeface="Arial" panose="020B0604020202020204" pitchFamily="34" charset="0"/>
              </a:rPr>
              <a:t>disparate </a:t>
            </a:r>
            <a:r>
              <a:rPr lang="en-US" dirty="0">
                <a:latin typeface="Arial" panose="020B0604020202020204" pitchFamily="34" charset="0"/>
                <a:cs typeface="Arial" panose="020B0604020202020204" pitchFamily="34" charset="0"/>
              </a:rPr>
              <a:t>impact theory as </a:t>
            </a:r>
            <a:r>
              <a:rPr lang="en-US" dirty="0" smtClean="0">
                <a:latin typeface="Arial" panose="020B0604020202020204" pitchFamily="34" charset="0"/>
                <a:cs typeface="Arial" panose="020B0604020202020204" pitchFamily="34" charset="0"/>
              </a:rPr>
              <a:t>viable (finding discriminatory impact enough to make a claim, even without evidence of intentional discrimination).  </a:t>
            </a:r>
            <a:r>
              <a:rPr lang="en-US" dirty="0">
                <a:latin typeface="Arial" panose="020B0604020202020204" pitchFamily="34" charset="0"/>
                <a:cs typeface="Arial" panose="020B0604020202020204" pitchFamily="34" charset="0"/>
              </a:rPr>
              <a:t>However, the statute under review was not the statute applicable to auto originations and several legal commentators feel there are material differences. At this time, no final resolution to disparate impact in auto finance. </a:t>
            </a:r>
            <a:endParaRPr lang="en-US" dirty="0" smtClean="0">
              <a:latin typeface="Arial" panose="020B0604020202020204" pitchFamily="34" charset="0"/>
              <a:cs typeface="Arial" panose="020B0604020202020204" pitchFamily="34" charset="0"/>
            </a:endParaRPr>
          </a:p>
          <a:p>
            <a:pPr marL="678932"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NADA </a:t>
            </a:r>
            <a:r>
              <a:rPr lang="en-US" dirty="0">
                <a:latin typeface="Arial" panose="020B0604020202020204" pitchFamily="34" charset="0"/>
                <a:cs typeface="Arial" panose="020B0604020202020204" pitchFamily="34" charset="0"/>
              </a:rPr>
              <a:t>Model to assure no discrimination is occurring: NADA Fair Credit Compliance Policy and Program. Major features: no discrimination; standard dealership participation rate; downward deviations tied to seven good faith, competitive reasons unrelated to customer background (same reasons as set forth in 2007 DOJ Consent Orders; 7 </a:t>
            </a:r>
            <a:r>
              <a:rPr lang="en-US" dirty="0" smtClean="0">
                <a:latin typeface="Arial" panose="020B0604020202020204" pitchFamily="34" charset="0"/>
                <a:cs typeface="Arial" panose="020B0604020202020204" pitchFamily="34" charset="0"/>
              </a:rPr>
              <a:t>reasons</a:t>
            </a:r>
            <a:r>
              <a:rPr lang="en-US" dirty="0">
                <a:latin typeface="Arial" panose="020B0604020202020204" pitchFamily="34" charset="0"/>
                <a:cs typeface="Arial" panose="020B0604020202020204" pitchFamily="34" charset="0"/>
              </a:rPr>
              <a:t>: finance source’s rate cap, monthly budget constraint, meet/beat competitive offer, advertised promotion, subvention program, employee incentive program, inventory reduction); training and oversight</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CFPB position: even if a dealer could prove no discrimination related to any individual customer, if on a portfolio basis there is still a disparate impact then they will take enforcement action and require remediation</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NADA and others challenge CFPB disparate impact analytical approach</a:t>
            </a:r>
          </a:p>
          <a:p>
            <a:pPr marL="678932"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Santander Consumer USA recently referred by CFPB to DOJ related to fair </a:t>
            </a:r>
            <a:r>
              <a:rPr lang="en-US" dirty="0" smtClean="0">
                <a:latin typeface="Arial" panose="020B0604020202020204" pitchFamily="34" charset="0"/>
                <a:cs typeface="Arial" panose="020B0604020202020204" pitchFamily="34" charset="0"/>
              </a:rPr>
              <a:t>lending/discretionary pricing.</a:t>
            </a:r>
          </a:p>
          <a:p>
            <a:pPr marL="678932"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9636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FTC</a:t>
            </a:r>
            <a:endParaRPr lang="en-US" dirty="0"/>
          </a:p>
        </p:txBody>
      </p:sp>
      <p:sp>
        <p:nvSpPr>
          <p:cNvPr id="3" name="Content Placeholder 2"/>
          <p:cNvSpPr>
            <a:spLocks noGrp="1"/>
          </p:cNvSpPr>
          <p:nvPr>
            <p:ph idx="1"/>
          </p:nvPr>
        </p:nvSpPr>
        <p:spPr>
          <a:xfrm>
            <a:off x="228600" y="750628"/>
            <a:ext cx="8686800" cy="5554638"/>
          </a:xfrm>
        </p:spPr>
        <p:txBody>
          <a:bodyPr>
            <a:normAutofit/>
          </a:bodyPr>
          <a:lstStyle/>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Dealer Advertising/very active in enforcement</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Most recent example: June 29</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2 Las Vegas dealerships  enter into consent order for misrepresenting the purchase or leasing price/offers, failing to disclose lease terms and misrepresenting the down payment amount</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NADA issues new compliance guide on federal advertising rules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October 2015 workshop on online lead generation</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Operation Ruse Control</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FTC and 32 law enforcement agencies; 252 enforcement actions against </a:t>
            </a:r>
            <a:r>
              <a:rPr lang="en-US" sz="2000" dirty="0" smtClean="0">
                <a:latin typeface="Arial" panose="020B0604020202020204" pitchFamily="34" charset="0"/>
                <a:cs typeface="Arial" panose="020B0604020202020204" pitchFamily="34" charset="0"/>
              </a:rPr>
              <a:t>dealers</a:t>
            </a:r>
          </a:p>
          <a:p>
            <a:pPr>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CyberSecurity</a:t>
            </a:r>
            <a:endParaRPr lang="en-US" sz="20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ecent court case confirming their authority over cybersecurity</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a:t>
            </a:r>
            <a:r>
              <a:rPr lang="en-US" sz="2000" dirty="0" smtClean="0">
                <a:latin typeface="Arial" panose="020B0604020202020204" pitchFamily="34" charset="0"/>
                <a:cs typeface="Arial" panose="020B0604020202020204" pitchFamily="34" charset="0"/>
              </a:rPr>
              <a:t>pcoming cybersecurity workshop</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Consent order with retail tracking company; alleged privacy policy misled customers about ability to opt out of services</a:t>
            </a:r>
          </a:p>
          <a:p>
            <a:pPr lvl="1">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068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5">
      <a:dk1>
        <a:sysClr val="windowText" lastClr="000000"/>
      </a:dk1>
      <a:lt1>
        <a:sysClr val="window" lastClr="FFFFFF"/>
      </a:lt1>
      <a:dk2>
        <a:srgbClr val="464646"/>
      </a:dk2>
      <a:lt2>
        <a:srgbClr val="DEF5FA"/>
      </a:lt2>
      <a:accent1>
        <a:srgbClr val="008752"/>
      </a:accent1>
      <a:accent2>
        <a:srgbClr val="DA1F28"/>
      </a:accent2>
      <a:accent3>
        <a:srgbClr val="EB641B"/>
      </a:accent3>
      <a:accent4>
        <a:srgbClr val="008752"/>
      </a:accent4>
      <a:accent5>
        <a:srgbClr val="008752"/>
      </a:accent5>
      <a:accent6>
        <a:srgbClr val="7D3C4A"/>
      </a:accent6>
      <a:hlink>
        <a:srgbClr val="FF8119"/>
      </a:hlink>
      <a:folHlink>
        <a:srgbClr val="00875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8F30C7AF-11ED-47B1-A034-4802922ED953}" vid="{1354FFCF-86E9-4972-8099-A3D872512F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33556</TotalTime>
  <Words>2592</Words>
  <Application>Microsoft Office PowerPoint</Application>
  <PresentationFormat>On-screen Show (4:3)</PresentationFormat>
  <Paragraphs>203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Lucida Sans Unicode</vt:lpstr>
      <vt:lpstr>Tahoma</vt:lpstr>
      <vt:lpstr>Verdana</vt:lpstr>
      <vt:lpstr>Wingdings 2</vt:lpstr>
      <vt:lpstr>Theme1</vt:lpstr>
      <vt:lpstr> NAMVBC Fall Workshop What’s New With Used cars?</vt:lpstr>
      <vt:lpstr>Agenda</vt:lpstr>
      <vt:lpstr>Current used Car Dealer Competitive Environment</vt:lpstr>
      <vt:lpstr>Competitive Environment cont’d</vt:lpstr>
      <vt:lpstr>Competitive Environment cont’d</vt:lpstr>
      <vt:lpstr>Competitive Environment cont’d</vt:lpstr>
      <vt:lpstr>Regulatory Environment/Discretionary Pricing, Fair Lending</vt:lpstr>
      <vt:lpstr>Fair Lending cont’d</vt:lpstr>
      <vt:lpstr>FTC</vt:lpstr>
      <vt:lpstr>Attorney Generals</vt:lpstr>
      <vt:lpstr>Recalls and Arbitration</vt:lpstr>
      <vt:lpstr>Hudson’s Top Ten Missteps That Could Shut Down a BHPH Dealer</vt:lpstr>
      <vt:lpstr>What Else is Happening with Finance Companies?</vt:lpstr>
      <vt:lpstr>What’s Else cont’d</vt:lpstr>
      <vt:lpstr>PowerPoint Presentation</vt:lpstr>
    </vt:vector>
  </TitlesOfParts>
  <Company>DriveTime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Somo</dc:creator>
  <cp:lastModifiedBy>Jon Ehlinger</cp:lastModifiedBy>
  <cp:revision>485</cp:revision>
  <cp:lastPrinted>2015-09-05T19:56:47Z</cp:lastPrinted>
  <dcterms:created xsi:type="dcterms:W3CDTF">2014-08-05T15:15:52Z</dcterms:created>
  <dcterms:modified xsi:type="dcterms:W3CDTF">2015-09-08T13:58:10Z</dcterms:modified>
</cp:coreProperties>
</file>